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2" r:id="rId2"/>
    <p:sldId id="374" r:id="rId3"/>
    <p:sldId id="383" r:id="rId4"/>
    <p:sldId id="385" r:id="rId5"/>
    <p:sldId id="386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2A171E7-E051-B3DC-EB60-D69C91E86054}" name="Molnár Krisztina GVH" initials="KM" userId="S::molnar5kr@mav.hu::5087fc81-cbe3-4090-b351-7c801dda270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47D"/>
    <a:srgbClr val="6FACD7"/>
    <a:srgbClr val="003D7C"/>
    <a:srgbClr val="E6E7E8"/>
    <a:srgbClr val="FCB827"/>
    <a:srgbClr val="4E8AC9"/>
    <a:srgbClr val="F99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592" autoAdjust="0"/>
    <p:restoredTop sz="94848" autoAdjust="0"/>
  </p:normalViewPr>
  <p:slideViewPr>
    <p:cSldViewPr snapToGrid="0">
      <p:cViewPr varScale="1">
        <p:scale>
          <a:sx n="103" d="100"/>
          <a:sy n="103" d="100"/>
        </p:scale>
        <p:origin x="138" y="24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283DC-A283-4D61-8D0B-3CA5AB57A0BF}" type="datetimeFigureOut">
              <a:rPr lang="hu-HU" smtClean="0"/>
              <a:t>2026. 02. 26.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8F774-2C1E-4170-AA78-0945B96596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9553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/>
          <p:cNvSpPr/>
          <p:nvPr userDrawn="1"/>
        </p:nvSpPr>
        <p:spPr>
          <a:xfrm>
            <a:off x="0" y="-52243"/>
            <a:ext cx="12192000" cy="6099360"/>
          </a:xfrm>
          <a:prstGeom prst="rect">
            <a:avLst/>
          </a:prstGeom>
          <a:solidFill>
            <a:srgbClr val="003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artalom helye 2"/>
          <p:cNvSpPr>
            <a:spLocks noGrp="1"/>
          </p:cNvSpPr>
          <p:nvPr>
            <p:ph sz="half" idx="1"/>
          </p:nvPr>
        </p:nvSpPr>
        <p:spPr>
          <a:xfrm>
            <a:off x="1239273" y="3448438"/>
            <a:ext cx="10621032" cy="2115600"/>
          </a:xfrm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 sz="2000"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239273" y="1665572"/>
            <a:ext cx="9157447" cy="926579"/>
          </a:xfrm>
        </p:spPr>
        <p:txBody>
          <a:bodyPr>
            <a:normAutofit/>
          </a:bodyPr>
          <a:lstStyle>
            <a:lvl1pPr>
              <a:defRPr sz="3500">
                <a:solidFill>
                  <a:srgbClr val="003D7C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95045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 és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artalom helye 2"/>
          <p:cNvSpPr>
            <a:spLocks noGrp="1"/>
          </p:cNvSpPr>
          <p:nvPr>
            <p:ph sz="half" idx="10" hasCustomPrompt="1"/>
          </p:nvPr>
        </p:nvSpPr>
        <p:spPr>
          <a:xfrm>
            <a:off x="7522884" y="1165251"/>
            <a:ext cx="3318032" cy="4461826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hu-HU" dirty="0"/>
              <a:t>Kép beillesztése</a:t>
            </a:r>
          </a:p>
        </p:txBody>
      </p:sp>
      <p:sp>
        <p:nvSpPr>
          <p:cNvPr id="26" name="Cím 1"/>
          <p:cNvSpPr>
            <a:spLocks noGrp="1"/>
          </p:cNvSpPr>
          <p:nvPr>
            <p:ph type="title" hasCustomPrompt="1"/>
          </p:nvPr>
        </p:nvSpPr>
        <p:spPr>
          <a:xfrm>
            <a:off x="839788" y="754584"/>
            <a:ext cx="5940574" cy="92657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64625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839788" y="2106859"/>
            <a:ext cx="5157787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930771"/>
            <a:ext cx="5157787" cy="2909312"/>
          </a:xfrm>
        </p:spPr>
        <p:txBody>
          <a:bodyPr/>
          <a:lstStyle>
            <a:lvl1pPr>
              <a:lnSpc>
                <a:spcPct val="120000"/>
              </a:lnSpc>
              <a:defRPr sz="2400"/>
            </a:lvl1pPr>
            <a:lvl2pPr>
              <a:lnSpc>
                <a:spcPct val="120000"/>
              </a:lnSpc>
              <a:defRPr sz="20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4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106859"/>
            <a:ext cx="5183188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930771"/>
            <a:ext cx="5183188" cy="2909312"/>
          </a:xfrm>
        </p:spPr>
        <p:txBody>
          <a:bodyPr/>
          <a:lstStyle>
            <a:lvl1pPr>
              <a:lnSpc>
                <a:spcPct val="120000"/>
              </a:lnSpc>
              <a:defRPr sz="2400"/>
            </a:lvl1pPr>
            <a:lvl2pPr>
              <a:lnSpc>
                <a:spcPct val="120000"/>
              </a:lnSpc>
              <a:defRPr sz="20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4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754584"/>
            <a:ext cx="5940574" cy="92657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213682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6" name="Cím 1"/>
          <p:cNvSpPr txBox="1">
            <a:spLocks/>
          </p:cNvSpPr>
          <p:nvPr userDrawn="1"/>
        </p:nvSpPr>
        <p:spPr>
          <a:xfrm>
            <a:off x="839788" y="754584"/>
            <a:ext cx="5940574" cy="926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578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25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köszön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42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49381" y="1511405"/>
            <a:ext cx="11104419" cy="4665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249381" y="-52244"/>
            <a:ext cx="11013734" cy="1057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err="1"/>
              <a:t>MfgfjgzjgINTACÍM</a:t>
            </a:r>
            <a:r>
              <a:rPr lang="hu-HU" dirty="0"/>
              <a:t> SZERKESZTÉSE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8FF0E7-0F87-E48F-FCBA-09A535AD281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82588" y="6386013"/>
            <a:ext cx="705984" cy="21179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9115C4-87C5-8DD2-103A-FA2DE7362FD7}"/>
              </a:ext>
            </a:extLst>
          </p:cNvPr>
          <p:cNvCxnSpPr/>
          <p:nvPr userDrawn="1"/>
        </p:nvCxnSpPr>
        <p:spPr>
          <a:xfrm>
            <a:off x="0" y="6046634"/>
            <a:ext cx="12192000" cy="0"/>
          </a:xfrm>
          <a:prstGeom prst="line">
            <a:avLst/>
          </a:prstGeom>
          <a:ln w="53975">
            <a:solidFill>
              <a:srgbClr val="1B44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FEA5DEEB-EE55-0EA7-C0A5-465A3F728AE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778" y="6161312"/>
            <a:ext cx="1122044" cy="58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8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2" r:id="rId2"/>
    <p:sldLayoutId id="2147483653" r:id="rId3"/>
    <p:sldLayoutId id="2147483651" r:id="rId4"/>
    <p:sldLayoutId id="2147483657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anose="05000000000000000000" pitchFamily="2" charset="2"/>
        <a:buChar char="Ø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anose="05000000000000000000" pitchFamily="2" charset="2"/>
        <a:buChar char="Ø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anose="05000000000000000000" pitchFamily="2" charset="2"/>
        <a:buChar char="Ø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2B5210-0526-05C4-C272-71B2C0F0066C}"/>
              </a:ext>
            </a:extLst>
          </p:cNvPr>
          <p:cNvSpPr/>
          <p:nvPr/>
        </p:nvSpPr>
        <p:spPr>
          <a:xfrm>
            <a:off x="0" y="-114300"/>
            <a:ext cx="12192000" cy="621506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9601200" y="230807"/>
            <a:ext cx="1673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003D7C"/>
                </a:solidFill>
              </a:rPr>
              <a:t>Vállati</a:t>
            </a:r>
          </a:p>
          <a:p>
            <a:pPr algn="ctr"/>
            <a:r>
              <a:rPr lang="hu-HU" dirty="0">
                <a:solidFill>
                  <a:srgbClr val="003D7C"/>
                </a:solidFill>
              </a:rPr>
              <a:t>logó helye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1ACFE9-AE97-5109-BC4B-5D07AFAA4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417" y="3478382"/>
            <a:ext cx="3035300" cy="1854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2A6934-561C-E48A-3BDC-A6A931A74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29" y="1667819"/>
            <a:ext cx="3035300" cy="1854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277A4A-42EB-3AB6-CD6C-1F78E8E3E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308" y="601449"/>
            <a:ext cx="3035300" cy="1854200"/>
          </a:xfrm>
          <a:prstGeom prst="rect">
            <a:avLst/>
          </a:prstGeom>
        </p:spPr>
      </p:pic>
      <p:sp>
        <p:nvSpPr>
          <p:cNvPr id="10" name="Lekerekített téglalap 9"/>
          <p:cNvSpPr/>
          <p:nvPr/>
        </p:nvSpPr>
        <p:spPr>
          <a:xfrm>
            <a:off x="3043451" y="1505450"/>
            <a:ext cx="5759355" cy="2178939"/>
          </a:xfrm>
          <a:prstGeom prst="roundRect">
            <a:avLst>
              <a:gd name="adj" fmla="val 5847"/>
            </a:avLst>
          </a:prstGeom>
          <a:solidFill>
            <a:srgbClr val="FCB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2314272" y="1748403"/>
            <a:ext cx="72417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</a:pPr>
            <a:r>
              <a:rPr lang="hu-HU" altLang="hu-HU" sz="3200" dirty="0" smtClean="0"/>
              <a:t>MÁV-csoport</a:t>
            </a:r>
            <a:r>
              <a:rPr lang="hu-HU" altLang="hu-HU" sz="3200" dirty="0"/>
              <a:t/>
            </a:r>
            <a:br>
              <a:rPr lang="hu-HU" altLang="hu-HU" sz="3200" dirty="0"/>
            </a:br>
            <a:r>
              <a:rPr lang="hu-HU" altLang="hu-HU" sz="3200" dirty="0"/>
              <a:t>Beszerzési és számlafogadási rendszere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8FFCEA-7293-F4B5-1F85-663F460479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4166"/>
          <a:stretch/>
        </p:blipFill>
        <p:spPr>
          <a:xfrm>
            <a:off x="10143558" y="3426120"/>
            <a:ext cx="2064792" cy="22590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2F91308-B7D2-544E-A482-AB2D159F50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871" b="8534"/>
          <a:stretch/>
        </p:blipFill>
        <p:spPr>
          <a:xfrm>
            <a:off x="0" y="3940896"/>
            <a:ext cx="2131060" cy="21598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CA0873D-3220-2C28-8BB8-72F498A2B3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740" t="33227"/>
          <a:stretch/>
        </p:blipFill>
        <p:spPr>
          <a:xfrm>
            <a:off x="-16350" y="-132354"/>
            <a:ext cx="2348393" cy="144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76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6EBB845-CBE4-E2FF-E7D4-C070D4CCAC40}"/>
              </a:ext>
            </a:extLst>
          </p:cNvPr>
          <p:cNvSpPr/>
          <p:nvPr/>
        </p:nvSpPr>
        <p:spPr>
          <a:xfrm>
            <a:off x="210945" y="243585"/>
            <a:ext cx="6399980" cy="870484"/>
          </a:xfrm>
          <a:prstGeom prst="roundRect">
            <a:avLst/>
          </a:prstGeom>
          <a:solidFill>
            <a:srgbClr val="1B44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3">
            <a:extLst>
              <a:ext uri="{FF2B5EF4-FFF2-40B4-BE49-F238E27FC236}">
                <a16:creationId xmlns:a16="http://schemas.microsoft.com/office/drawing/2014/main" id="{DFF77178-589D-9713-2B8E-CC05A4411BD6}"/>
              </a:ext>
            </a:extLst>
          </p:cNvPr>
          <p:cNvSpPr txBox="1"/>
          <p:nvPr/>
        </p:nvSpPr>
        <p:spPr>
          <a:xfrm>
            <a:off x="0" y="6336705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>
                <a:solidFill>
                  <a:srgbClr val="003D7C"/>
                </a:solidFill>
              </a:rPr>
              <a:t>MÁV-csoport Beszerzési és számlafogadási rendszere</a:t>
            </a:r>
            <a:endParaRPr lang="hu-HU" sz="1200" dirty="0">
              <a:solidFill>
                <a:srgbClr val="003D7C"/>
              </a:solidFill>
            </a:endParaRPr>
          </a:p>
        </p:txBody>
      </p:sp>
      <p:sp>
        <p:nvSpPr>
          <p:cNvPr id="3" name="Szövegdoboz 10">
            <a:extLst>
              <a:ext uri="{FF2B5EF4-FFF2-40B4-BE49-F238E27FC236}">
                <a16:creationId xmlns:a16="http://schemas.microsoft.com/office/drawing/2014/main" id="{337FCAA7-9044-B0F8-6D14-6F48E7B867DC}"/>
              </a:ext>
            </a:extLst>
          </p:cNvPr>
          <p:cNvSpPr txBox="1"/>
          <p:nvPr/>
        </p:nvSpPr>
        <p:spPr>
          <a:xfrm>
            <a:off x="207285" y="423210"/>
            <a:ext cx="623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hu-HU" sz="2400" b="1" dirty="0">
                <a:solidFill>
                  <a:schemeClr val="bg1"/>
                </a:solidFill>
              </a:rPr>
              <a:t>Számlabefogadási rendszer folyamata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673E0AF2-D105-D634-2DAD-39211E46A248}"/>
              </a:ext>
            </a:extLst>
          </p:cNvPr>
          <p:cNvSpPr txBox="1"/>
          <p:nvPr/>
        </p:nvSpPr>
        <p:spPr>
          <a:xfrm>
            <a:off x="9978013" y="6336705"/>
            <a:ext cx="600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rgbClr val="002060"/>
                </a:solidFill>
              </a:rPr>
              <a:t>1/7</a:t>
            </a:r>
          </a:p>
        </p:txBody>
      </p:sp>
      <p:sp>
        <p:nvSpPr>
          <p:cNvPr id="14" name="Téglalap 1"/>
          <p:cNvSpPr>
            <a:spLocks noChangeArrowheads="1"/>
          </p:cNvSpPr>
          <p:nvPr/>
        </p:nvSpPr>
        <p:spPr bwMode="auto">
          <a:xfrm>
            <a:off x="1023926" y="1613283"/>
            <a:ext cx="2735262" cy="1152525"/>
          </a:xfrm>
          <a:prstGeom prst="rect">
            <a:avLst/>
          </a:prstGeom>
          <a:solidFill>
            <a:srgbClr val="FFFF00"/>
          </a:solidFill>
          <a:ln w="57150" cmpd="thinThick" algn="ctr">
            <a:solidFill>
              <a:srgbClr val="DDDDDD"/>
            </a:solidFill>
            <a:round/>
            <a:headEnd/>
            <a:tailEnd/>
          </a:ln>
        </p:spPr>
        <p:txBody>
          <a:bodyPr/>
          <a:lstStyle>
            <a:lvl1pPr marL="357188" indent="-357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hu-HU" altLang="hu-H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EFLOW</a:t>
            </a: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hu-HU" altLang="hu-H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Papír alapú számlabefogadás</a:t>
            </a:r>
          </a:p>
        </p:txBody>
      </p:sp>
      <p:sp>
        <p:nvSpPr>
          <p:cNvPr id="15" name="Téglalap 10"/>
          <p:cNvSpPr>
            <a:spLocks noChangeArrowheads="1"/>
          </p:cNvSpPr>
          <p:nvPr/>
        </p:nvSpPr>
        <p:spPr bwMode="auto">
          <a:xfrm>
            <a:off x="1052355" y="3093572"/>
            <a:ext cx="2735262" cy="1152525"/>
          </a:xfrm>
          <a:prstGeom prst="rect">
            <a:avLst/>
          </a:prstGeom>
          <a:solidFill>
            <a:srgbClr val="FFFF00"/>
          </a:solidFill>
          <a:ln w="57150" cmpd="thinThick" algn="ctr">
            <a:solidFill>
              <a:srgbClr val="DDDDDD"/>
            </a:solidFill>
            <a:round/>
            <a:headEnd/>
            <a:tailEnd/>
          </a:ln>
        </p:spPr>
        <p:txBody>
          <a:bodyPr/>
          <a:lstStyle>
            <a:lvl1pPr marL="357188" indent="-357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hu-HU" altLang="hu-H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ESZLAB</a:t>
            </a: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hu-HU" altLang="hu-H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Elektronikus számlabefogadás</a:t>
            </a:r>
          </a:p>
        </p:txBody>
      </p:sp>
      <p:sp>
        <p:nvSpPr>
          <p:cNvPr id="16" name="Téglalap 2"/>
          <p:cNvSpPr>
            <a:spLocks noChangeArrowheads="1"/>
          </p:cNvSpPr>
          <p:nvPr/>
        </p:nvSpPr>
        <p:spPr bwMode="auto">
          <a:xfrm>
            <a:off x="4605632" y="2121075"/>
            <a:ext cx="3322896" cy="1541976"/>
          </a:xfrm>
          <a:prstGeom prst="rect">
            <a:avLst/>
          </a:prstGeom>
          <a:solidFill>
            <a:srgbClr val="DDDDDD"/>
          </a:solidFill>
          <a:ln w="57150" cmpd="thinThick" algn="ctr">
            <a:solidFill>
              <a:srgbClr val="DDDDDD"/>
            </a:solidFill>
            <a:round/>
            <a:headEnd/>
            <a:tailEnd/>
          </a:ln>
        </p:spPr>
        <p:txBody>
          <a:bodyPr/>
          <a:lstStyle>
            <a:lvl1pPr marL="357188" indent="-357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2"/>
              </a:buClr>
            </a:pPr>
            <a:endParaRPr lang="hu-HU" altLang="hu-HU" sz="2000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hu-HU" altLang="hu-H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SAP </a:t>
            </a:r>
            <a:r>
              <a:rPr lang="hu-HU" altLang="hu-H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VIM</a:t>
            </a: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hu-HU" altLang="hu-H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Számlafeldolgozás</a:t>
            </a:r>
          </a:p>
        </p:txBody>
      </p:sp>
      <p:sp>
        <p:nvSpPr>
          <p:cNvPr id="17" name="Téglalap 12"/>
          <p:cNvSpPr>
            <a:spLocks noChangeArrowheads="1"/>
          </p:cNvSpPr>
          <p:nvPr/>
        </p:nvSpPr>
        <p:spPr bwMode="auto">
          <a:xfrm>
            <a:off x="4823927" y="4613841"/>
            <a:ext cx="3103804" cy="1079500"/>
          </a:xfrm>
          <a:prstGeom prst="rect">
            <a:avLst/>
          </a:prstGeom>
          <a:solidFill>
            <a:srgbClr val="00CCFF"/>
          </a:solidFill>
          <a:ln w="57150" cmpd="thinThick" algn="ctr">
            <a:solidFill>
              <a:srgbClr val="DDDDDD"/>
            </a:solidFill>
            <a:round/>
            <a:headEnd/>
            <a:tailEnd/>
          </a:ln>
        </p:spPr>
        <p:txBody>
          <a:bodyPr/>
          <a:lstStyle>
            <a:lvl1pPr marL="357188" indent="-357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hu-HU" altLang="hu-H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IKSZR</a:t>
            </a:r>
            <a:endParaRPr lang="hu-HU" altLang="hu-H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hu-HU" altLang="hu-H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MÁV közüzemi számlák</a:t>
            </a:r>
          </a:p>
        </p:txBody>
      </p:sp>
      <p:sp>
        <p:nvSpPr>
          <p:cNvPr id="18" name="Téglalap 13"/>
          <p:cNvSpPr>
            <a:spLocks noChangeArrowheads="1"/>
          </p:cNvSpPr>
          <p:nvPr/>
        </p:nvSpPr>
        <p:spPr bwMode="auto">
          <a:xfrm>
            <a:off x="9185112" y="2237857"/>
            <a:ext cx="1620837" cy="3024188"/>
          </a:xfrm>
          <a:prstGeom prst="rect">
            <a:avLst/>
          </a:prstGeom>
          <a:solidFill>
            <a:srgbClr val="92D050"/>
          </a:solidFill>
          <a:ln w="57150" cmpd="thinThick" algn="ctr">
            <a:solidFill>
              <a:srgbClr val="DDDDDD"/>
            </a:solidFill>
            <a:round/>
            <a:headEnd/>
            <a:tailEnd/>
          </a:ln>
        </p:spPr>
        <p:txBody>
          <a:bodyPr/>
          <a:lstStyle>
            <a:lvl1pPr marL="357188" indent="-357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2"/>
              </a:buClr>
            </a:pPr>
            <a:endParaRPr lang="hu-HU" altLang="hu-HU" sz="20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</a:pPr>
            <a:endParaRPr lang="hu-HU" altLang="hu-HU" sz="20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hu-HU" altLang="hu-H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SAP MM/FI</a:t>
            </a: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hu-HU" altLang="hu-H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Számla-</a:t>
            </a: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hu-HU" altLang="hu-H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Könyvelés</a:t>
            </a: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</a:pPr>
            <a:endParaRPr lang="hu-HU" altLang="hu-H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hu-HU" altLang="hu-H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Kifizetés</a:t>
            </a:r>
          </a:p>
        </p:txBody>
      </p:sp>
      <p:sp>
        <p:nvSpPr>
          <p:cNvPr id="19" name="Jobbra nyíl 6"/>
          <p:cNvSpPr>
            <a:spLocks noChangeArrowheads="1"/>
          </p:cNvSpPr>
          <p:nvPr/>
        </p:nvSpPr>
        <p:spPr bwMode="auto">
          <a:xfrm>
            <a:off x="3756113" y="1982378"/>
            <a:ext cx="806558" cy="484187"/>
          </a:xfrm>
          <a:prstGeom prst="rightArrow">
            <a:avLst>
              <a:gd name="adj1" fmla="val 50000"/>
              <a:gd name="adj2" fmla="val 50123"/>
            </a:avLst>
          </a:prstGeom>
          <a:solidFill>
            <a:schemeClr val="bg2"/>
          </a:solidFill>
          <a:ln w="57150" cmpd="thinThick" algn="ctr">
            <a:solidFill>
              <a:srgbClr val="FFC000"/>
            </a:solidFill>
            <a:round/>
            <a:headEnd/>
            <a:tailEnd/>
          </a:ln>
          <a:effectLst/>
        </p:spPr>
        <p:txBody>
          <a:bodyPr/>
          <a:lstStyle>
            <a:lvl1pPr marL="357188" indent="-357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</a:pPr>
            <a:endParaRPr lang="hu-HU" altLang="hu-HU" sz="2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0" name="Jobbra nyíl 18"/>
          <p:cNvSpPr>
            <a:spLocks noChangeArrowheads="1"/>
          </p:cNvSpPr>
          <p:nvPr/>
        </p:nvSpPr>
        <p:spPr bwMode="auto">
          <a:xfrm>
            <a:off x="3787617" y="3367361"/>
            <a:ext cx="775054" cy="484188"/>
          </a:xfrm>
          <a:prstGeom prst="rightArrow">
            <a:avLst>
              <a:gd name="adj1" fmla="val 50000"/>
              <a:gd name="adj2" fmla="val 50123"/>
            </a:avLst>
          </a:prstGeom>
          <a:solidFill>
            <a:schemeClr val="bg2"/>
          </a:solidFill>
          <a:ln w="57150" cmpd="thinThick" algn="ctr">
            <a:solidFill>
              <a:srgbClr val="FFC000"/>
            </a:solidFill>
            <a:round/>
            <a:headEnd/>
            <a:tailEnd/>
          </a:ln>
          <a:effectLst/>
        </p:spPr>
        <p:txBody>
          <a:bodyPr/>
          <a:lstStyle>
            <a:lvl1pPr marL="357188" indent="-357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</a:pPr>
            <a:endParaRPr lang="hu-HU" altLang="hu-HU" sz="200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Lefelé nyíl 7"/>
          <p:cNvSpPr>
            <a:spLocks noChangeArrowheads="1"/>
          </p:cNvSpPr>
          <p:nvPr/>
        </p:nvSpPr>
        <p:spPr bwMode="auto">
          <a:xfrm>
            <a:off x="6125150" y="3663050"/>
            <a:ext cx="485775" cy="1000015"/>
          </a:xfrm>
          <a:prstGeom prst="downArrow">
            <a:avLst>
              <a:gd name="adj1" fmla="val 50000"/>
              <a:gd name="adj2" fmla="val 49927"/>
            </a:avLst>
          </a:prstGeom>
          <a:solidFill>
            <a:schemeClr val="bg2"/>
          </a:solidFill>
          <a:ln w="57150" cmpd="thinThick" algn="ctr">
            <a:solidFill>
              <a:srgbClr val="FFC000"/>
            </a:solidFill>
            <a:round/>
            <a:headEnd/>
            <a:tailEnd/>
          </a:ln>
          <a:effectLst/>
        </p:spPr>
        <p:txBody>
          <a:bodyPr/>
          <a:lstStyle>
            <a:lvl1pPr marL="357188" indent="-357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</a:pPr>
            <a:endParaRPr lang="hu-HU" altLang="hu-HU" sz="2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2" name="Jobbra nyíl 9"/>
          <p:cNvSpPr>
            <a:spLocks noChangeArrowheads="1"/>
          </p:cNvSpPr>
          <p:nvPr/>
        </p:nvSpPr>
        <p:spPr bwMode="auto">
          <a:xfrm>
            <a:off x="7927734" y="2699300"/>
            <a:ext cx="1257377" cy="479425"/>
          </a:xfrm>
          <a:prstGeom prst="rightArrow">
            <a:avLst>
              <a:gd name="adj1" fmla="val 50000"/>
              <a:gd name="adj2" fmla="val 49971"/>
            </a:avLst>
          </a:prstGeom>
          <a:solidFill>
            <a:schemeClr val="bg2"/>
          </a:solidFill>
          <a:ln w="57150" cmpd="thinThick" algn="ctr">
            <a:solidFill>
              <a:srgbClr val="FFC000"/>
            </a:solidFill>
            <a:round/>
            <a:headEnd/>
            <a:tailEnd/>
          </a:ln>
          <a:effectLst/>
        </p:spPr>
        <p:txBody>
          <a:bodyPr/>
          <a:lstStyle>
            <a:lvl1pPr marL="357188" indent="-357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</a:pPr>
            <a:endParaRPr lang="hu-HU" altLang="hu-HU" sz="2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3" name="Jobbra nyíl 21"/>
          <p:cNvSpPr>
            <a:spLocks noChangeArrowheads="1"/>
          </p:cNvSpPr>
          <p:nvPr/>
        </p:nvSpPr>
        <p:spPr bwMode="auto">
          <a:xfrm>
            <a:off x="7927733" y="4663065"/>
            <a:ext cx="1257377" cy="481013"/>
          </a:xfrm>
          <a:prstGeom prst="rightArrow">
            <a:avLst>
              <a:gd name="adj1" fmla="val 50000"/>
              <a:gd name="adj2" fmla="val 49935"/>
            </a:avLst>
          </a:prstGeom>
          <a:solidFill>
            <a:srgbClr val="FFC000"/>
          </a:solidFill>
          <a:ln w="57150" cmpd="thinThick" algn="ctr">
            <a:solidFill>
              <a:srgbClr val="FFC000"/>
            </a:solidFill>
            <a:round/>
            <a:headEnd/>
            <a:tailEnd/>
          </a:ln>
          <a:effectLst/>
        </p:spPr>
        <p:txBody>
          <a:bodyPr/>
          <a:lstStyle>
            <a:lvl1pPr marL="357188" indent="-357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</a:pPr>
            <a:endParaRPr lang="hu-HU" altLang="hu-HU" sz="2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243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6EBB845-CBE4-E2FF-E7D4-C070D4CCAC40}"/>
              </a:ext>
            </a:extLst>
          </p:cNvPr>
          <p:cNvSpPr/>
          <p:nvPr/>
        </p:nvSpPr>
        <p:spPr>
          <a:xfrm>
            <a:off x="220276" y="775436"/>
            <a:ext cx="6399980" cy="870484"/>
          </a:xfrm>
          <a:prstGeom prst="roundRect">
            <a:avLst/>
          </a:prstGeom>
          <a:solidFill>
            <a:srgbClr val="1B44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3">
            <a:extLst>
              <a:ext uri="{FF2B5EF4-FFF2-40B4-BE49-F238E27FC236}">
                <a16:creationId xmlns:a16="http://schemas.microsoft.com/office/drawing/2014/main" id="{DFF77178-589D-9713-2B8E-CC05A4411BD6}"/>
              </a:ext>
            </a:extLst>
          </p:cNvPr>
          <p:cNvSpPr txBox="1"/>
          <p:nvPr/>
        </p:nvSpPr>
        <p:spPr>
          <a:xfrm>
            <a:off x="0" y="6336705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rgbClr val="003D7C"/>
                </a:solidFill>
              </a:rPr>
              <a:t>MÁV-csoport Beszerzési és számlafogadási rendszere</a:t>
            </a:r>
          </a:p>
        </p:txBody>
      </p:sp>
      <p:sp>
        <p:nvSpPr>
          <p:cNvPr id="3" name="Szövegdoboz 10">
            <a:extLst>
              <a:ext uri="{FF2B5EF4-FFF2-40B4-BE49-F238E27FC236}">
                <a16:creationId xmlns:a16="http://schemas.microsoft.com/office/drawing/2014/main" id="{337FCAA7-9044-B0F8-6D14-6F48E7B867DC}"/>
              </a:ext>
            </a:extLst>
          </p:cNvPr>
          <p:cNvSpPr txBox="1"/>
          <p:nvPr/>
        </p:nvSpPr>
        <p:spPr>
          <a:xfrm>
            <a:off x="750627" y="861298"/>
            <a:ext cx="5705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Elektronizált beszerzési folyamatok – beszerzési eljárások bejelentése, igénylés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28EF2D5-711E-DE65-1B3A-740D433D2950}"/>
              </a:ext>
            </a:extLst>
          </p:cNvPr>
          <p:cNvSpPr txBox="1">
            <a:spLocks/>
          </p:cNvSpPr>
          <p:nvPr/>
        </p:nvSpPr>
        <p:spPr>
          <a:xfrm>
            <a:off x="9601200" y="3302628"/>
            <a:ext cx="2139889" cy="1998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322BE2A2-FDF2-7359-86E1-069E3B40E16F}"/>
              </a:ext>
            </a:extLst>
          </p:cNvPr>
          <p:cNvSpPr txBox="1"/>
          <p:nvPr/>
        </p:nvSpPr>
        <p:spPr>
          <a:xfrm>
            <a:off x="9978013" y="6336705"/>
            <a:ext cx="600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rgbClr val="002060"/>
                </a:solidFill>
              </a:rPr>
              <a:t>2/7</a:t>
            </a:r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750627" y="1987420"/>
            <a:ext cx="2412452" cy="434814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1200" b="1" dirty="0">
                <a:solidFill>
                  <a:schemeClr val="bg1"/>
                </a:solidFill>
                <a:latin typeface="Arial" panose="020B0604020202020204" pitchFamily="34" charset="0"/>
              </a:rPr>
              <a:t>Beszerzési igény</a:t>
            </a: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791061" y="2604337"/>
            <a:ext cx="1205547" cy="952087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600" b="1" dirty="0">
                <a:solidFill>
                  <a:srgbClr val="0000FF"/>
                </a:solidFill>
                <a:latin typeface="Arial" panose="020B0604020202020204" pitchFamily="34" charset="0"/>
              </a:rPr>
              <a:t>E</a:t>
            </a:r>
            <a:r>
              <a:rPr lang="hu-HU" altLang="hu-HU" sz="1200" b="1" dirty="0">
                <a:solidFill>
                  <a:schemeClr val="bg1"/>
                </a:solidFill>
                <a:latin typeface="Arial" panose="020B0604020202020204" pitchFamily="34" charset="0"/>
              </a:rPr>
              <a:t>ljárás</a:t>
            </a:r>
          </a:p>
          <a:p>
            <a:pPr eaLnBrk="1" hangingPunct="1"/>
            <a:r>
              <a:rPr lang="hu-HU" altLang="hu-HU" sz="1600" b="1" dirty="0">
                <a:solidFill>
                  <a:srgbClr val="0000FF"/>
                </a:solidFill>
                <a:latin typeface="Arial" panose="020B0604020202020204" pitchFamily="34" charset="0"/>
              </a:rPr>
              <a:t>B</a:t>
            </a:r>
            <a:r>
              <a:rPr lang="hu-HU" altLang="hu-HU" sz="1200" b="1" dirty="0">
                <a:solidFill>
                  <a:schemeClr val="bg1"/>
                </a:solidFill>
                <a:latin typeface="Arial" panose="020B0604020202020204" pitchFamily="34" charset="0"/>
              </a:rPr>
              <a:t>ejelentő</a:t>
            </a:r>
          </a:p>
          <a:p>
            <a:pPr eaLnBrk="1" hangingPunct="1"/>
            <a:r>
              <a:rPr lang="hu-HU" altLang="hu-HU" sz="1600" b="1" dirty="0">
                <a:solidFill>
                  <a:srgbClr val="0000FF"/>
                </a:solidFill>
                <a:latin typeface="Arial" panose="020B0604020202020204" pitchFamily="34" charset="0"/>
              </a:rPr>
              <a:t>R</a:t>
            </a:r>
            <a:r>
              <a:rPr lang="hu-HU" altLang="hu-HU" sz="1200" b="1" dirty="0">
                <a:solidFill>
                  <a:schemeClr val="bg1"/>
                </a:solidFill>
                <a:latin typeface="Arial" panose="020B0604020202020204" pitchFamily="34" charset="0"/>
              </a:rPr>
              <a:t>endszer</a:t>
            </a:r>
            <a:endParaRPr lang="hu-HU" altLang="hu-HU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9" name="Rectangle 16"/>
          <p:cNvSpPr>
            <a:spLocks noChangeArrowheads="1"/>
          </p:cNvSpPr>
          <p:nvPr/>
        </p:nvSpPr>
        <p:spPr bwMode="auto">
          <a:xfrm>
            <a:off x="2088048" y="2604337"/>
            <a:ext cx="1075030" cy="952087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600" b="1" dirty="0">
                <a:solidFill>
                  <a:srgbClr val="0000FF"/>
                </a:solidFill>
                <a:latin typeface="Arial" panose="020B0604020202020204" pitchFamily="34" charset="0"/>
              </a:rPr>
              <a:t>K</a:t>
            </a:r>
            <a:r>
              <a:rPr lang="hu-HU" altLang="hu-HU" sz="1200" b="1" dirty="0">
                <a:solidFill>
                  <a:schemeClr val="bg1"/>
                </a:solidFill>
                <a:latin typeface="Arial" panose="020B0604020202020204" pitchFamily="34" charset="0"/>
              </a:rPr>
              <a:t>ategória</a:t>
            </a:r>
          </a:p>
          <a:p>
            <a:pPr eaLnBrk="1" hangingPunct="1"/>
            <a:r>
              <a:rPr lang="hu-HU" altLang="hu-HU" sz="1600" b="1" dirty="0">
                <a:solidFill>
                  <a:srgbClr val="0000FF"/>
                </a:solidFill>
                <a:latin typeface="Arial" panose="020B0604020202020204" pitchFamily="34" charset="0"/>
              </a:rPr>
              <a:t>M</a:t>
            </a:r>
            <a:r>
              <a:rPr lang="hu-HU" altLang="hu-HU" sz="1200" b="1" dirty="0">
                <a:solidFill>
                  <a:schemeClr val="bg1"/>
                </a:solidFill>
                <a:latin typeface="Arial" panose="020B0604020202020204" pitchFamily="34" charset="0"/>
              </a:rPr>
              <a:t>enedzser</a:t>
            </a:r>
          </a:p>
          <a:p>
            <a:pPr eaLnBrk="1" hangingPunct="1"/>
            <a:r>
              <a:rPr lang="hu-HU" altLang="hu-HU" sz="1600" b="1" dirty="0">
                <a:solidFill>
                  <a:srgbClr val="0000FF"/>
                </a:solidFill>
                <a:latin typeface="Arial" panose="020B0604020202020204" pitchFamily="34" charset="0"/>
              </a:rPr>
              <a:t>R</a:t>
            </a:r>
            <a:r>
              <a:rPr lang="hu-HU" altLang="hu-HU" sz="1200" b="1" dirty="0">
                <a:solidFill>
                  <a:schemeClr val="bg1"/>
                </a:solidFill>
                <a:latin typeface="Arial" panose="020B0604020202020204" pitchFamily="34" charset="0"/>
              </a:rPr>
              <a:t>endszer</a:t>
            </a:r>
            <a:endParaRPr lang="hu-HU" altLang="hu-HU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 Box 46"/>
          <p:cNvSpPr txBox="1">
            <a:spLocks noChangeArrowheads="1"/>
          </p:cNvSpPr>
          <p:nvPr/>
        </p:nvSpPr>
        <p:spPr bwMode="auto">
          <a:xfrm>
            <a:off x="1474464" y="3668393"/>
            <a:ext cx="86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>döntés</a:t>
            </a:r>
          </a:p>
        </p:txBody>
      </p:sp>
      <p:sp>
        <p:nvSpPr>
          <p:cNvPr id="41" name="Text Box 46"/>
          <p:cNvSpPr txBox="1">
            <a:spLocks noChangeArrowheads="1"/>
          </p:cNvSpPr>
          <p:nvPr/>
        </p:nvSpPr>
        <p:spPr bwMode="auto">
          <a:xfrm>
            <a:off x="861754" y="4222008"/>
            <a:ext cx="113485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>Saját</a:t>
            </a:r>
            <a:endParaRPr lang="hu-HU" altLang="hu-HU" sz="1600" b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2" name="Text Box 46"/>
          <p:cNvSpPr txBox="1">
            <a:spLocks noChangeArrowheads="1"/>
          </p:cNvSpPr>
          <p:nvPr/>
        </p:nvSpPr>
        <p:spPr bwMode="auto">
          <a:xfrm>
            <a:off x="2088047" y="4217480"/>
            <a:ext cx="113485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>Hatáskör</a:t>
            </a:r>
            <a:endParaRPr lang="hu-HU" altLang="hu-HU" sz="1600" b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43" name="Egyenes összekötő nyíllal 42"/>
          <p:cNvCxnSpPr/>
          <p:nvPr/>
        </p:nvCxnSpPr>
        <p:spPr>
          <a:xfrm flipH="1" flipV="1">
            <a:off x="1828803" y="4014272"/>
            <a:ext cx="18658" cy="613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nyíllal 49"/>
          <p:cNvCxnSpPr/>
          <p:nvPr/>
        </p:nvCxnSpPr>
        <p:spPr>
          <a:xfrm rot="10800000" flipH="1" flipV="1">
            <a:off x="2018527" y="4008053"/>
            <a:ext cx="18658" cy="613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1116013" y="4697095"/>
            <a:ext cx="1800225" cy="57626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b="1" dirty="0">
                <a:latin typeface="Arial" panose="020B0604020202020204" pitchFamily="34" charset="0"/>
              </a:rPr>
              <a:t>MÁV Zrt</a:t>
            </a:r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auto">
          <a:xfrm>
            <a:off x="1116013" y="5344795"/>
            <a:ext cx="1800225" cy="57626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b="1" dirty="0">
                <a:latin typeface="Arial" panose="020B0604020202020204" pitchFamily="34" charset="0"/>
              </a:rPr>
              <a:t>Leányvállalatok</a:t>
            </a:r>
          </a:p>
        </p:txBody>
      </p:sp>
      <p:cxnSp>
        <p:nvCxnSpPr>
          <p:cNvPr id="56" name="Egyenes összekötő nyíllal 55"/>
          <p:cNvCxnSpPr>
            <a:stCxn id="51" idx="3"/>
          </p:cNvCxnSpPr>
          <p:nvPr/>
        </p:nvCxnSpPr>
        <p:spPr>
          <a:xfrm flipV="1">
            <a:off x="2916238" y="4985226"/>
            <a:ext cx="100425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nyíllal 56"/>
          <p:cNvCxnSpPr/>
          <p:nvPr/>
        </p:nvCxnSpPr>
        <p:spPr>
          <a:xfrm flipV="1">
            <a:off x="2920048" y="5651976"/>
            <a:ext cx="100425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19"/>
          <p:cNvSpPr>
            <a:spLocks noChangeArrowheads="1"/>
          </p:cNvSpPr>
          <p:nvPr/>
        </p:nvSpPr>
        <p:spPr bwMode="auto">
          <a:xfrm>
            <a:off x="3921124" y="4662805"/>
            <a:ext cx="1336675" cy="122396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1600" b="1">
                <a:latin typeface="Arial" panose="020B0604020202020204" pitchFamily="34" charset="0"/>
              </a:rPr>
              <a:t>Szerződés</a:t>
            </a:r>
          </a:p>
        </p:txBody>
      </p:sp>
      <p:cxnSp>
        <p:nvCxnSpPr>
          <p:cNvPr id="60" name="Egyenes összekötő nyíllal 59"/>
          <p:cNvCxnSpPr/>
          <p:nvPr/>
        </p:nvCxnSpPr>
        <p:spPr>
          <a:xfrm>
            <a:off x="3163078" y="3302628"/>
            <a:ext cx="6774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25"/>
          <p:cNvSpPr>
            <a:spLocks noChangeArrowheads="1"/>
          </p:cNvSpPr>
          <p:nvPr/>
        </p:nvSpPr>
        <p:spPr bwMode="auto">
          <a:xfrm>
            <a:off x="3840480" y="1965164"/>
            <a:ext cx="1188720" cy="287338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Tender</a:t>
            </a:r>
          </a:p>
        </p:txBody>
      </p:sp>
      <p:sp>
        <p:nvSpPr>
          <p:cNvPr id="62" name="Rectangle 26"/>
          <p:cNvSpPr>
            <a:spLocks noChangeArrowheads="1"/>
          </p:cNvSpPr>
          <p:nvPr/>
        </p:nvSpPr>
        <p:spPr bwMode="auto">
          <a:xfrm>
            <a:off x="3879850" y="2649855"/>
            <a:ext cx="1149350" cy="2889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e-Árlejtés</a:t>
            </a:r>
          </a:p>
        </p:txBody>
      </p:sp>
      <p:sp>
        <p:nvSpPr>
          <p:cNvPr id="63" name="Rectangle 27"/>
          <p:cNvSpPr>
            <a:spLocks noChangeArrowheads="1"/>
          </p:cNvSpPr>
          <p:nvPr/>
        </p:nvSpPr>
        <p:spPr bwMode="auto">
          <a:xfrm>
            <a:off x="3879850" y="3186113"/>
            <a:ext cx="1149350" cy="3587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e-Tendering</a:t>
            </a:r>
          </a:p>
        </p:txBody>
      </p:sp>
      <p:sp>
        <p:nvSpPr>
          <p:cNvPr id="64" name="Rectangle 12"/>
          <p:cNvSpPr>
            <a:spLocks noChangeArrowheads="1"/>
          </p:cNvSpPr>
          <p:nvPr/>
        </p:nvSpPr>
        <p:spPr bwMode="auto">
          <a:xfrm>
            <a:off x="6179460" y="1944605"/>
            <a:ext cx="1650089" cy="33287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2000" b="1" dirty="0">
                <a:solidFill>
                  <a:srgbClr val="FF6600"/>
                </a:solidFill>
                <a:latin typeface="Arial" panose="020B0604020202020204" pitchFamily="34" charset="0"/>
              </a:rPr>
              <a:t>SAP MM</a:t>
            </a:r>
          </a:p>
          <a:p>
            <a:pPr algn="ctr" eaLnBrk="1" hangingPunct="1"/>
            <a:r>
              <a:rPr lang="hu-HU" altLang="hu-HU" sz="2000" b="1" dirty="0">
                <a:solidFill>
                  <a:srgbClr val="FF6600"/>
                </a:solidFill>
                <a:latin typeface="Arial" panose="020B0604020202020204" pitchFamily="34" charset="0"/>
              </a:rPr>
              <a:t>SAP SRM</a:t>
            </a:r>
          </a:p>
          <a:p>
            <a:pPr algn="ctr" eaLnBrk="1" hangingPunct="1"/>
            <a:endParaRPr lang="hu-HU" altLang="hu-HU" sz="2000" b="1" dirty="0">
              <a:solidFill>
                <a:srgbClr val="FF6600"/>
              </a:solidFill>
              <a:latin typeface="Arial" panose="020B0604020202020204" pitchFamily="34" charset="0"/>
            </a:endParaRPr>
          </a:p>
          <a:p>
            <a:pPr algn="ctr" eaLnBrk="1" hangingPunct="1"/>
            <a:endParaRPr lang="hu-HU" altLang="hu-HU" sz="2000" b="1" dirty="0">
              <a:solidFill>
                <a:srgbClr val="FF6600"/>
              </a:solidFill>
              <a:latin typeface="Arial" panose="020B0604020202020204" pitchFamily="34" charset="0"/>
            </a:endParaRPr>
          </a:p>
          <a:p>
            <a:pPr algn="ctr" eaLnBrk="1" hangingPunct="1">
              <a:buFontTx/>
              <a:buChar char="•"/>
            </a:pPr>
            <a:r>
              <a:rPr lang="hu-HU" altLang="hu-HU" sz="2000" b="1" dirty="0">
                <a:solidFill>
                  <a:srgbClr val="FF6600"/>
                </a:solidFill>
                <a:latin typeface="Arial" panose="020B0604020202020204" pitchFamily="34" charset="0"/>
              </a:rPr>
              <a:t>igénylés</a:t>
            </a:r>
          </a:p>
          <a:p>
            <a:pPr algn="ctr" eaLnBrk="1" hangingPunct="1">
              <a:buFontTx/>
              <a:buChar char="•"/>
            </a:pPr>
            <a:r>
              <a:rPr lang="hu-HU" altLang="hu-HU" sz="2000" b="1" dirty="0">
                <a:solidFill>
                  <a:srgbClr val="FF6600"/>
                </a:solidFill>
                <a:latin typeface="Arial" panose="020B0604020202020204" pitchFamily="34" charset="0"/>
              </a:rPr>
              <a:t>szerződés</a:t>
            </a:r>
          </a:p>
          <a:p>
            <a:pPr algn="ctr" eaLnBrk="1" hangingPunct="1">
              <a:buFontTx/>
              <a:buChar char="•"/>
            </a:pPr>
            <a:r>
              <a:rPr lang="hu-HU" altLang="hu-HU" sz="2000" b="1" dirty="0">
                <a:solidFill>
                  <a:srgbClr val="FF6600"/>
                </a:solidFill>
                <a:latin typeface="Arial" panose="020B0604020202020204" pitchFamily="34" charset="0"/>
              </a:rPr>
              <a:t>beszerzés</a:t>
            </a:r>
          </a:p>
        </p:txBody>
      </p:sp>
      <p:cxnSp>
        <p:nvCxnSpPr>
          <p:cNvPr id="66" name="Egyenes összekötő nyíllal 65"/>
          <p:cNvCxnSpPr/>
          <p:nvPr/>
        </p:nvCxnSpPr>
        <p:spPr>
          <a:xfrm>
            <a:off x="5257799" y="4985226"/>
            <a:ext cx="9216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Box 42"/>
          <p:cNvSpPr txBox="1">
            <a:spLocks noChangeArrowheads="1"/>
          </p:cNvSpPr>
          <p:nvPr/>
        </p:nvSpPr>
        <p:spPr bwMode="auto">
          <a:xfrm>
            <a:off x="6219507" y="5109210"/>
            <a:ext cx="4959033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hu-HU" altLang="hu-HU" b="1" dirty="0">
                <a:solidFill>
                  <a:srgbClr val="FF6600"/>
                </a:solidFill>
                <a:latin typeface="Arial" panose="020B0604020202020204" pitchFamily="34" charset="0"/>
              </a:rPr>
              <a:t>3 utas egyeztetés</a:t>
            </a:r>
          </a:p>
          <a:p>
            <a:pPr algn="r" eaLnBrk="1" hangingPunct="1">
              <a:spcBef>
                <a:spcPct val="50000"/>
              </a:spcBef>
            </a:pPr>
            <a:r>
              <a:rPr lang="hu-HU" altLang="hu-HU" sz="1400" b="1" dirty="0">
                <a:solidFill>
                  <a:srgbClr val="FF6600"/>
                </a:solidFill>
                <a:latin typeface="Arial" panose="020B0604020202020204" pitchFamily="34" charset="0"/>
              </a:rPr>
              <a:t>(megrendelés + teljesítés igazolás  + számla)</a:t>
            </a:r>
          </a:p>
        </p:txBody>
      </p:sp>
      <p:sp>
        <p:nvSpPr>
          <p:cNvPr id="68" name="Rectangle 9"/>
          <p:cNvSpPr>
            <a:spLocks noChangeArrowheads="1"/>
          </p:cNvSpPr>
          <p:nvPr/>
        </p:nvSpPr>
        <p:spPr bwMode="auto">
          <a:xfrm>
            <a:off x="8816975" y="2114551"/>
            <a:ext cx="2361565" cy="653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1600" dirty="0">
                <a:latin typeface="Arial" panose="020B0604020202020204" pitchFamily="34" charset="0"/>
              </a:rPr>
              <a:t>         </a:t>
            </a:r>
            <a:r>
              <a:rPr lang="hu-HU" altLang="hu-HU" sz="1200" b="1" dirty="0">
                <a:solidFill>
                  <a:srgbClr val="FF6600"/>
                </a:solidFill>
                <a:latin typeface="Arial" panose="020B0604020202020204" pitchFamily="34" charset="0"/>
              </a:rPr>
              <a:t>konkrét igény</a:t>
            </a:r>
          </a:p>
        </p:txBody>
      </p:sp>
      <p:sp>
        <p:nvSpPr>
          <p:cNvPr id="69" name="Rectangle 10"/>
          <p:cNvSpPr>
            <a:spLocks noChangeArrowheads="1"/>
          </p:cNvSpPr>
          <p:nvPr/>
        </p:nvSpPr>
        <p:spPr bwMode="auto">
          <a:xfrm>
            <a:off x="8816975" y="2852738"/>
            <a:ext cx="2361565" cy="3603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200" b="1" dirty="0">
                <a:solidFill>
                  <a:schemeClr val="accent2"/>
                </a:solidFill>
                <a:latin typeface="Arial" panose="020B0604020202020204" pitchFamily="34" charset="0"/>
              </a:rPr>
              <a:t>e-megrendelő</a:t>
            </a:r>
          </a:p>
        </p:txBody>
      </p:sp>
      <p:sp>
        <p:nvSpPr>
          <p:cNvPr id="70" name="Rectangle 33"/>
          <p:cNvSpPr>
            <a:spLocks noChangeArrowheads="1"/>
          </p:cNvSpPr>
          <p:nvPr/>
        </p:nvSpPr>
        <p:spPr bwMode="auto">
          <a:xfrm>
            <a:off x="8816975" y="3330258"/>
            <a:ext cx="2361565" cy="3603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1200" b="1" dirty="0">
                <a:solidFill>
                  <a:schemeClr val="accent2"/>
                </a:solidFill>
                <a:latin typeface="Arial" panose="020B0604020202020204" pitchFamily="34" charset="0"/>
              </a:rPr>
              <a:t>szállítás</a:t>
            </a:r>
          </a:p>
        </p:txBody>
      </p:sp>
      <p:sp>
        <p:nvSpPr>
          <p:cNvPr id="71" name="Rectangle 34"/>
          <p:cNvSpPr>
            <a:spLocks noChangeArrowheads="1"/>
          </p:cNvSpPr>
          <p:nvPr/>
        </p:nvSpPr>
        <p:spPr bwMode="auto">
          <a:xfrm>
            <a:off x="8816975" y="3789363"/>
            <a:ext cx="2361565" cy="4110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2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teljesítésigazolás</a:t>
            </a:r>
            <a:r>
              <a:rPr lang="hu-HU" altLang="hu-HU" sz="1200" b="1" dirty="0" smtClean="0">
                <a:latin typeface="Arial" panose="020B0604020202020204" pitchFamily="34" charset="0"/>
              </a:rPr>
              <a:t>   </a:t>
            </a:r>
            <a:endParaRPr lang="hu-HU" altLang="hu-HU" sz="1200" b="1" dirty="0">
              <a:latin typeface="Arial" panose="020B0604020202020204" pitchFamily="34" charset="0"/>
            </a:endParaRPr>
          </a:p>
        </p:txBody>
      </p:sp>
      <p:sp>
        <p:nvSpPr>
          <p:cNvPr id="72" name="Rectangle 35"/>
          <p:cNvSpPr>
            <a:spLocks noChangeArrowheads="1"/>
          </p:cNvSpPr>
          <p:nvPr/>
        </p:nvSpPr>
        <p:spPr bwMode="auto">
          <a:xfrm>
            <a:off x="8792528" y="4497229"/>
            <a:ext cx="2386012" cy="34955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1200" b="1" dirty="0">
                <a:solidFill>
                  <a:schemeClr val="accent2"/>
                </a:solidFill>
                <a:latin typeface="Arial" panose="020B0604020202020204" pitchFamily="34" charset="0"/>
              </a:rPr>
              <a:t>számla</a:t>
            </a:r>
          </a:p>
        </p:txBody>
      </p:sp>
      <p:sp>
        <p:nvSpPr>
          <p:cNvPr id="73" name="Line 37"/>
          <p:cNvSpPr>
            <a:spLocks noChangeShapeType="1"/>
          </p:cNvSpPr>
          <p:nvPr/>
        </p:nvSpPr>
        <p:spPr bwMode="auto">
          <a:xfrm flipH="1" flipV="1">
            <a:off x="9018906" y="2422234"/>
            <a:ext cx="431800" cy="0"/>
          </a:xfrm>
          <a:prstGeom prst="line">
            <a:avLst/>
          </a:prstGeom>
          <a:noFill/>
          <a:ln w="9525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4" name="Line 38"/>
          <p:cNvSpPr>
            <a:spLocks noChangeShapeType="1"/>
          </p:cNvSpPr>
          <p:nvPr/>
        </p:nvSpPr>
        <p:spPr bwMode="auto">
          <a:xfrm flipV="1">
            <a:off x="10361673" y="3057208"/>
            <a:ext cx="433388" cy="0"/>
          </a:xfrm>
          <a:prstGeom prst="line">
            <a:avLst/>
          </a:prstGeom>
          <a:noFill/>
          <a:ln w="9525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5" name="Line 39"/>
          <p:cNvSpPr>
            <a:spLocks noChangeShapeType="1"/>
          </p:cNvSpPr>
          <p:nvPr/>
        </p:nvSpPr>
        <p:spPr bwMode="auto">
          <a:xfrm flipH="1" flipV="1">
            <a:off x="8991283" y="3520440"/>
            <a:ext cx="433388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6" name="Line 40"/>
          <p:cNvSpPr>
            <a:spLocks noChangeShapeType="1"/>
          </p:cNvSpPr>
          <p:nvPr/>
        </p:nvSpPr>
        <p:spPr bwMode="auto">
          <a:xfrm flipV="1">
            <a:off x="10391140" y="4005263"/>
            <a:ext cx="360363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7" name="Line 41"/>
          <p:cNvSpPr>
            <a:spLocks noChangeShapeType="1"/>
          </p:cNvSpPr>
          <p:nvPr/>
        </p:nvSpPr>
        <p:spPr bwMode="auto">
          <a:xfrm flipH="1" flipV="1">
            <a:off x="8888413" y="44370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8" name="Line 39"/>
          <p:cNvSpPr>
            <a:spLocks noChangeShapeType="1"/>
          </p:cNvSpPr>
          <p:nvPr/>
        </p:nvSpPr>
        <p:spPr bwMode="auto">
          <a:xfrm flipH="1" flipV="1">
            <a:off x="9052243" y="4678680"/>
            <a:ext cx="433388" cy="0"/>
          </a:xfrm>
          <a:prstGeom prst="line">
            <a:avLst/>
          </a:prstGeom>
          <a:noFill/>
          <a:ln w="9525">
            <a:solidFill>
              <a:schemeClr val="tx2">
                <a:lumMod val="90000"/>
                <a:lumOff val="1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6286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6EBB845-CBE4-E2FF-E7D4-C070D4CCAC40}"/>
              </a:ext>
            </a:extLst>
          </p:cNvPr>
          <p:cNvSpPr/>
          <p:nvPr/>
        </p:nvSpPr>
        <p:spPr>
          <a:xfrm>
            <a:off x="210945" y="243585"/>
            <a:ext cx="6399980" cy="870484"/>
          </a:xfrm>
          <a:prstGeom prst="roundRect">
            <a:avLst/>
          </a:prstGeom>
          <a:solidFill>
            <a:srgbClr val="1B44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3">
            <a:extLst>
              <a:ext uri="{FF2B5EF4-FFF2-40B4-BE49-F238E27FC236}">
                <a16:creationId xmlns:a16="http://schemas.microsoft.com/office/drawing/2014/main" id="{DFF77178-589D-9713-2B8E-CC05A4411BD6}"/>
              </a:ext>
            </a:extLst>
          </p:cNvPr>
          <p:cNvSpPr txBox="1"/>
          <p:nvPr/>
        </p:nvSpPr>
        <p:spPr>
          <a:xfrm>
            <a:off x="0" y="6336705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>
                <a:solidFill>
                  <a:srgbClr val="003D7C"/>
                </a:solidFill>
              </a:rPr>
              <a:t>MÁV-csoport Beszerzési és számlafogadási rendszere</a:t>
            </a:r>
            <a:endParaRPr lang="hu-HU" sz="1200" dirty="0">
              <a:solidFill>
                <a:srgbClr val="003D7C"/>
              </a:solidFill>
            </a:endParaRPr>
          </a:p>
        </p:txBody>
      </p:sp>
      <p:sp>
        <p:nvSpPr>
          <p:cNvPr id="3" name="Szövegdoboz 10">
            <a:extLst>
              <a:ext uri="{FF2B5EF4-FFF2-40B4-BE49-F238E27FC236}">
                <a16:creationId xmlns:a16="http://schemas.microsoft.com/office/drawing/2014/main" id="{337FCAA7-9044-B0F8-6D14-6F48E7B867DC}"/>
              </a:ext>
            </a:extLst>
          </p:cNvPr>
          <p:cNvSpPr txBox="1"/>
          <p:nvPr/>
        </p:nvSpPr>
        <p:spPr>
          <a:xfrm>
            <a:off x="207285" y="423210"/>
            <a:ext cx="623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hu-HU" sz="2400" b="1" dirty="0" smtClean="0">
                <a:solidFill>
                  <a:schemeClr val="bg1"/>
                </a:solidFill>
              </a:rPr>
              <a:t>Beszerzés Menedzsment</a:t>
            </a:r>
            <a:endParaRPr lang="hu-HU" altLang="hu-HU" sz="2400" b="1" dirty="0">
              <a:solidFill>
                <a:schemeClr val="bg1"/>
              </a:solidFill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673E0AF2-D105-D634-2DAD-39211E46A248}"/>
              </a:ext>
            </a:extLst>
          </p:cNvPr>
          <p:cNvSpPr txBox="1"/>
          <p:nvPr/>
        </p:nvSpPr>
        <p:spPr>
          <a:xfrm>
            <a:off x="9978013" y="6336705"/>
            <a:ext cx="600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rgbClr val="002060"/>
                </a:solidFill>
              </a:rPr>
              <a:t>3</a:t>
            </a:r>
            <a:r>
              <a:rPr lang="hu-HU" sz="1600" dirty="0" smtClean="0">
                <a:solidFill>
                  <a:srgbClr val="002060"/>
                </a:solidFill>
              </a:rPr>
              <a:t>/7</a:t>
            </a:r>
            <a:endParaRPr lang="hu-HU" sz="1600" dirty="0">
              <a:solidFill>
                <a:srgbClr val="002060"/>
              </a:solidFill>
            </a:endParaRPr>
          </a:p>
        </p:txBody>
      </p:sp>
      <p:grpSp>
        <p:nvGrpSpPr>
          <p:cNvPr id="24" name="Group 19"/>
          <p:cNvGrpSpPr>
            <a:grpSpLocks/>
          </p:cNvGrpSpPr>
          <p:nvPr/>
        </p:nvGrpSpPr>
        <p:grpSpPr bwMode="auto">
          <a:xfrm>
            <a:off x="945832" y="1675130"/>
            <a:ext cx="9832657" cy="1341438"/>
            <a:chOff x="340" y="941"/>
            <a:chExt cx="5085" cy="930"/>
          </a:xfrm>
        </p:grpSpPr>
        <p:pic>
          <p:nvPicPr>
            <p:cNvPr id="25" name="Picture 47" descr="basware_requisition_creation_rgb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941"/>
              <a:ext cx="692" cy="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48" descr="basware_requisition_approval_rgb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0" y="950"/>
              <a:ext cx="692" cy="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49" descr="basware_order_rgb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" y="950"/>
              <a:ext cx="628" cy="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50" descr="basware_goods_receipt_rgb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7" y="950"/>
              <a:ext cx="628" cy="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51" descr="basware_order_confirmation_rgb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4" y="950"/>
              <a:ext cx="841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52" descr="baware_requisition_coding_rgb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" y="950"/>
              <a:ext cx="684" cy="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" name="Group 33"/>
          <p:cNvGrpSpPr>
            <a:grpSpLocks/>
          </p:cNvGrpSpPr>
          <p:nvPr/>
        </p:nvGrpSpPr>
        <p:grpSpPr bwMode="auto">
          <a:xfrm>
            <a:off x="812800" y="3286443"/>
            <a:ext cx="10022839" cy="2376487"/>
            <a:chOff x="270" y="2034"/>
            <a:chExt cx="5310" cy="1530"/>
          </a:xfrm>
        </p:grpSpPr>
        <p:sp>
          <p:nvSpPr>
            <p:cNvPr id="39" name="Up Arrow Callout 42"/>
            <p:cNvSpPr>
              <a:spLocks noChangeArrowheads="1"/>
            </p:cNvSpPr>
            <p:nvPr/>
          </p:nvSpPr>
          <p:spPr bwMode="auto">
            <a:xfrm>
              <a:off x="270" y="2034"/>
              <a:ext cx="810" cy="1530"/>
            </a:xfrm>
            <a:prstGeom prst="upArrowCallout">
              <a:avLst>
                <a:gd name="adj1" fmla="val 17944"/>
                <a:gd name="adj2" fmla="val 16185"/>
                <a:gd name="adj3" fmla="val 19125"/>
                <a:gd name="adj4" fmla="val 82218"/>
              </a:avLst>
            </a:prstGeom>
            <a:gradFill rotWithShape="1">
              <a:gsLst>
                <a:gs pos="0">
                  <a:srgbClr val="DDDDDD"/>
                </a:gs>
                <a:gs pos="100000">
                  <a:schemeClr val="bg2"/>
                </a:gs>
              </a:gsLst>
              <a:lin ang="5400000" scaled="1"/>
            </a:gradFill>
            <a:ln w="9525" algn="ctr">
              <a:solidFill>
                <a:srgbClr val="F08600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90000" tIns="46800" rIns="90000" bIns="46800"/>
            <a:lstStyle>
              <a:lvl1pPr>
                <a:spcBef>
                  <a:spcPct val="20000"/>
                </a:spcBef>
                <a:buClr>
                  <a:schemeClr val="accent2"/>
                </a:buClr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</a:pPr>
              <a:endParaRPr lang="hu-HU" altLang="hu-HU" sz="1200" b="1">
                <a:solidFill>
                  <a:srgbClr val="0000FF"/>
                </a:solidFill>
              </a:endParaRPr>
            </a:p>
            <a:p>
              <a:pPr algn="ctr">
                <a:spcBef>
                  <a:spcPct val="0"/>
                </a:spcBef>
                <a:buClrTx/>
              </a:pPr>
              <a:r>
                <a:rPr lang="hu-HU" altLang="hu-HU" sz="1200" b="1">
                  <a:solidFill>
                    <a:srgbClr val="0000FF"/>
                  </a:solidFill>
                </a:rPr>
                <a:t>Igénylések 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hu-HU" altLang="hu-HU" sz="1200" b="1">
                  <a:solidFill>
                    <a:srgbClr val="0000FF"/>
                  </a:solidFill>
                </a:rPr>
                <a:t>létrehozása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hu-HU" altLang="hu-HU" sz="1200" b="1">
                  <a:solidFill>
                    <a:srgbClr val="0000FF"/>
                  </a:solidFill>
                </a:rPr>
                <a:t> katalógus 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hu-HU" altLang="hu-HU" sz="1200" b="1">
                  <a:solidFill>
                    <a:srgbClr val="0000FF"/>
                  </a:solidFill>
                </a:rPr>
                <a:t>tételek 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hu-HU" altLang="hu-HU" sz="1200" b="1">
                  <a:solidFill>
                    <a:srgbClr val="0000FF"/>
                  </a:solidFill>
                </a:rPr>
                <a:t>kiválasztásával .</a:t>
              </a:r>
              <a:endParaRPr lang="en-US" altLang="hu-HU" sz="1200" b="1">
                <a:solidFill>
                  <a:srgbClr val="0000FF"/>
                </a:solidFill>
              </a:endParaRPr>
            </a:p>
          </p:txBody>
        </p:sp>
        <p:sp>
          <p:nvSpPr>
            <p:cNvPr id="40" name="Up Arrow Callout 53"/>
            <p:cNvSpPr>
              <a:spLocks noChangeArrowheads="1"/>
            </p:cNvSpPr>
            <p:nvPr/>
          </p:nvSpPr>
          <p:spPr bwMode="auto">
            <a:xfrm>
              <a:off x="4770" y="2034"/>
              <a:ext cx="810" cy="1530"/>
            </a:xfrm>
            <a:prstGeom prst="upArrowCallout">
              <a:avLst>
                <a:gd name="adj1" fmla="val 17944"/>
                <a:gd name="adj2" fmla="val 16185"/>
                <a:gd name="adj3" fmla="val 19125"/>
                <a:gd name="adj4" fmla="val 82218"/>
              </a:avLst>
            </a:prstGeom>
            <a:gradFill rotWithShape="1">
              <a:gsLst>
                <a:gs pos="0">
                  <a:srgbClr val="DDDDDD"/>
                </a:gs>
                <a:gs pos="100000">
                  <a:schemeClr val="bg2"/>
                </a:gs>
              </a:gsLst>
              <a:lin ang="5400000" scaled="1"/>
            </a:gradFill>
            <a:ln w="9525" algn="ctr">
              <a:solidFill>
                <a:srgbClr val="F08600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90000" tIns="46800" rIns="90000" bIns="46800"/>
            <a:lstStyle>
              <a:lvl1pPr>
                <a:spcBef>
                  <a:spcPct val="20000"/>
                </a:spcBef>
                <a:buClr>
                  <a:schemeClr val="accent2"/>
                </a:buClr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</a:pPr>
              <a:endParaRPr lang="en-US" altLang="hu-HU" sz="1400" dirty="0">
                <a:solidFill>
                  <a:srgbClr val="FFFFFF"/>
                </a:solidFill>
              </a:endParaRPr>
            </a:p>
            <a:p>
              <a:pPr algn="ctr">
                <a:spcBef>
                  <a:spcPct val="0"/>
                </a:spcBef>
                <a:buClrTx/>
              </a:pPr>
              <a:endParaRPr lang="en-US" altLang="hu-HU" sz="1400" dirty="0">
                <a:solidFill>
                  <a:srgbClr val="0000FF"/>
                </a:solidFill>
              </a:endParaRPr>
            </a:p>
            <a:p>
              <a:pPr algn="ctr">
                <a:spcBef>
                  <a:spcPct val="0"/>
                </a:spcBef>
                <a:buClrTx/>
              </a:pPr>
              <a:r>
                <a:rPr lang="hu-HU" altLang="hu-HU" sz="1200" b="1" dirty="0">
                  <a:solidFill>
                    <a:srgbClr val="0000FF"/>
                  </a:solidFill>
                </a:rPr>
                <a:t>Teljesítés és 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hu-HU" altLang="hu-HU" sz="1200" b="1" dirty="0">
                  <a:solidFill>
                    <a:srgbClr val="0000FF"/>
                  </a:solidFill>
                </a:rPr>
                <a:t>minőség 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hu-HU" altLang="hu-HU" sz="1200" b="1" dirty="0">
                  <a:solidFill>
                    <a:srgbClr val="0000FF"/>
                  </a:solidFill>
                </a:rPr>
                <a:t>igazolás, mint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hu-HU" altLang="hu-HU" sz="1200" b="1" dirty="0">
                  <a:solidFill>
                    <a:srgbClr val="0000FF"/>
                  </a:solidFill>
                </a:rPr>
                <a:t>a számla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hu-HU" altLang="hu-HU" sz="1200" b="1" dirty="0">
                  <a:solidFill>
                    <a:srgbClr val="0000FF"/>
                  </a:solidFill>
                </a:rPr>
                <a:t>kifizetés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hu-HU" altLang="hu-HU" sz="1200" b="1" dirty="0">
                  <a:solidFill>
                    <a:srgbClr val="0000FF"/>
                  </a:solidFill>
                </a:rPr>
                <a:t>előfeltételei.</a:t>
              </a:r>
              <a:endParaRPr lang="en-US" altLang="hu-HU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41" name="Up Arrow Callout 54"/>
            <p:cNvSpPr>
              <a:spLocks noChangeArrowheads="1"/>
            </p:cNvSpPr>
            <p:nvPr/>
          </p:nvSpPr>
          <p:spPr bwMode="auto">
            <a:xfrm>
              <a:off x="3870" y="2034"/>
              <a:ext cx="810" cy="1530"/>
            </a:xfrm>
            <a:prstGeom prst="upArrowCallout">
              <a:avLst>
                <a:gd name="adj1" fmla="val 17944"/>
                <a:gd name="adj2" fmla="val 16185"/>
                <a:gd name="adj3" fmla="val 19125"/>
                <a:gd name="adj4" fmla="val 82218"/>
              </a:avLst>
            </a:prstGeom>
            <a:gradFill rotWithShape="1">
              <a:gsLst>
                <a:gs pos="0">
                  <a:srgbClr val="DDDDDD"/>
                </a:gs>
                <a:gs pos="100000">
                  <a:schemeClr val="bg2"/>
                </a:gs>
              </a:gsLst>
              <a:lin ang="5400000" scaled="1"/>
            </a:gradFill>
            <a:ln w="9525" algn="ctr">
              <a:solidFill>
                <a:srgbClr val="F08600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90000" tIns="46800" rIns="90000" bIns="46800"/>
            <a:lstStyle>
              <a:lvl1pPr>
                <a:spcBef>
                  <a:spcPct val="20000"/>
                </a:spcBef>
                <a:buClr>
                  <a:schemeClr val="accent2"/>
                </a:buClr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</a:pPr>
              <a:endParaRPr lang="en-US" altLang="hu-HU" sz="1400">
                <a:solidFill>
                  <a:srgbClr val="FFFFFF"/>
                </a:solidFill>
              </a:endParaRPr>
            </a:p>
            <a:p>
              <a:pPr algn="ctr">
                <a:spcBef>
                  <a:spcPct val="0"/>
                </a:spcBef>
                <a:buClrTx/>
              </a:pPr>
              <a:endParaRPr lang="en-US" altLang="hu-HU" sz="1400">
                <a:solidFill>
                  <a:srgbClr val="0000FF"/>
                </a:solidFill>
              </a:endParaRPr>
            </a:p>
            <a:p>
              <a:pPr algn="ctr">
                <a:spcBef>
                  <a:spcPct val="0"/>
                </a:spcBef>
                <a:buClrTx/>
              </a:pPr>
              <a:r>
                <a:rPr lang="en-US" altLang="hu-HU" sz="1200" b="1">
                  <a:solidFill>
                    <a:srgbClr val="0000FF"/>
                  </a:solidFill>
                </a:rPr>
                <a:t>Online</a:t>
              </a:r>
              <a:endParaRPr lang="hu-HU" altLang="hu-HU" sz="1200" b="1">
                <a:solidFill>
                  <a:srgbClr val="0000FF"/>
                </a:solidFill>
              </a:endParaRPr>
            </a:p>
            <a:p>
              <a:pPr algn="ctr">
                <a:spcBef>
                  <a:spcPct val="0"/>
                </a:spcBef>
                <a:buClrTx/>
              </a:pPr>
              <a:r>
                <a:rPr lang="hu-HU" altLang="hu-HU" sz="1200" b="1">
                  <a:solidFill>
                    <a:srgbClr val="0000FF"/>
                  </a:solidFill>
                </a:rPr>
                <a:t>szállítói</a:t>
              </a:r>
              <a:endParaRPr lang="en-US" altLang="hu-HU" sz="1200" b="1">
                <a:solidFill>
                  <a:srgbClr val="0000FF"/>
                </a:solidFill>
              </a:endParaRPr>
            </a:p>
            <a:p>
              <a:pPr algn="ctr">
                <a:spcBef>
                  <a:spcPct val="0"/>
                </a:spcBef>
                <a:buClrTx/>
              </a:pPr>
              <a:r>
                <a:rPr lang="hu-HU" altLang="hu-HU" sz="1200" b="1">
                  <a:solidFill>
                    <a:srgbClr val="0000FF"/>
                  </a:solidFill>
                </a:rPr>
                <a:t>megrendelés</a:t>
              </a:r>
              <a:endParaRPr lang="en-US" altLang="hu-HU" sz="1200" b="1">
                <a:solidFill>
                  <a:srgbClr val="0000FF"/>
                </a:solidFill>
              </a:endParaRPr>
            </a:p>
            <a:p>
              <a:pPr algn="ctr">
                <a:spcBef>
                  <a:spcPct val="0"/>
                </a:spcBef>
                <a:buClrTx/>
              </a:pPr>
              <a:r>
                <a:rPr lang="hu-HU" altLang="hu-HU" sz="1200" b="1">
                  <a:solidFill>
                    <a:srgbClr val="0000FF"/>
                  </a:solidFill>
                </a:rPr>
                <a:t>visszaigazolás.</a:t>
              </a:r>
              <a:r>
                <a:rPr lang="en-US" altLang="hu-HU" sz="1200" b="1">
                  <a:solidFill>
                    <a:srgbClr val="0000FF"/>
                  </a:solidFill>
                </a:rPr>
                <a:t> </a:t>
              </a:r>
            </a:p>
          </p:txBody>
        </p:sp>
        <p:sp>
          <p:nvSpPr>
            <p:cNvPr id="42" name="Up Arrow Callout 55"/>
            <p:cNvSpPr>
              <a:spLocks noChangeArrowheads="1"/>
            </p:cNvSpPr>
            <p:nvPr/>
          </p:nvSpPr>
          <p:spPr bwMode="auto">
            <a:xfrm>
              <a:off x="2970" y="2034"/>
              <a:ext cx="810" cy="1530"/>
            </a:xfrm>
            <a:prstGeom prst="upArrowCallout">
              <a:avLst>
                <a:gd name="adj1" fmla="val 17944"/>
                <a:gd name="adj2" fmla="val 16185"/>
                <a:gd name="adj3" fmla="val 19125"/>
                <a:gd name="adj4" fmla="val 82218"/>
              </a:avLst>
            </a:prstGeom>
            <a:gradFill rotWithShape="1">
              <a:gsLst>
                <a:gs pos="0">
                  <a:srgbClr val="DDDDDD"/>
                </a:gs>
                <a:gs pos="100000">
                  <a:schemeClr val="bg2"/>
                </a:gs>
              </a:gsLst>
              <a:lin ang="5400000" scaled="1"/>
            </a:gradFill>
            <a:ln w="9525" algn="ctr">
              <a:solidFill>
                <a:srgbClr val="F08600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90000" tIns="46800" rIns="90000" bIns="46800"/>
            <a:lstStyle>
              <a:lvl1pPr>
                <a:spcBef>
                  <a:spcPct val="20000"/>
                </a:spcBef>
                <a:buClr>
                  <a:schemeClr val="accent2"/>
                </a:buClr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</a:pPr>
              <a:endParaRPr lang="hu-HU" altLang="hu-HU" sz="1200" b="1">
                <a:solidFill>
                  <a:srgbClr val="0000FF"/>
                </a:solidFill>
              </a:endParaRPr>
            </a:p>
            <a:p>
              <a:pPr algn="ctr">
                <a:spcBef>
                  <a:spcPct val="0"/>
                </a:spcBef>
                <a:buClrTx/>
              </a:pPr>
              <a:r>
                <a:rPr lang="hu-HU" altLang="hu-HU" sz="1200" b="1">
                  <a:solidFill>
                    <a:srgbClr val="0000FF"/>
                  </a:solidFill>
                </a:rPr>
                <a:t>Automatikus 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hu-HU" altLang="hu-HU" sz="1200" b="1">
                  <a:solidFill>
                    <a:srgbClr val="0000FF"/>
                  </a:solidFill>
                </a:rPr>
                <a:t>vagy 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hu-HU" altLang="hu-HU" sz="1200" b="1">
                  <a:solidFill>
                    <a:srgbClr val="0000FF"/>
                  </a:solidFill>
                </a:rPr>
                <a:t>beszerző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hu-HU" altLang="hu-HU" sz="1200" b="1">
                  <a:solidFill>
                    <a:srgbClr val="0000FF"/>
                  </a:solidFill>
                </a:rPr>
                <a:t>általi 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hu-HU" altLang="hu-HU" sz="1200" b="1">
                  <a:solidFill>
                    <a:srgbClr val="0000FF"/>
                  </a:solidFill>
                </a:rPr>
                <a:t>manuális 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hu-HU" altLang="hu-HU" sz="1200" b="1">
                  <a:solidFill>
                    <a:srgbClr val="0000FF"/>
                  </a:solidFill>
                </a:rPr>
                <a:t>elektronikus</a:t>
              </a:r>
              <a:endParaRPr lang="en-US" altLang="hu-HU" sz="1200" b="1">
                <a:solidFill>
                  <a:srgbClr val="0000FF"/>
                </a:solidFill>
              </a:endParaRPr>
            </a:p>
            <a:p>
              <a:pPr algn="ctr">
                <a:spcBef>
                  <a:spcPct val="0"/>
                </a:spcBef>
                <a:buClrTx/>
              </a:pPr>
              <a:r>
                <a:rPr lang="hu-HU" altLang="hu-HU" sz="1200" b="1">
                  <a:solidFill>
                    <a:srgbClr val="0000FF"/>
                  </a:solidFill>
                </a:rPr>
                <a:t>megrendelés</a:t>
              </a:r>
              <a:r>
                <a:rPr lang="en-US" altLang="hu-HU" sz="1200" b="1">
                  <a:solidFill>
                    <a:srgbClr val="0000FF"/>
                  </a:solidFill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hu-HU" altLang="hu-HU" sz="1200" b="1">
                  <a:solidFill>
                    <a:srgbClr val="0000FF"/>
                  </a:solidFill>
                </a:rPr>
                <a:t>létrehozás.</a:t>
              </a:r>
              <a:endParaRPr lang="en-US" altLang="hu-HU" sz="1200" b="1">
                <a:solidFill>
                  <a:srgbClr val="0000FF"/>
                </a:solidFill>
              </a:endParaRPr>
            </a:p>
          </p:txBody>
        </p:sp>
        <p:sp>
          <p:nvSpPr>
            <p:cNvPr id="43" name="Up Arrow Callout 56"/>
            <p:cNvSpPr>
              <a:spLocks noChangeArrowheads="1"/>
            </p:cNvSpPr>
            <p:nvPr/>
          </p:nvSpPr>
          <p:spPr bwMode="auto">
            <a:xfrm>
              <a:off x="2070" y="2034"/>
              <a:ext cx="810" cy="1530"/>
            </a:xfrm>
            <a:prstGeom prst="upArrowCallout">
              <a:avLst>
                <a:gd name="adj1" fmla="val 17944"/>
                <a:gd name="adj2" fmla="val 16185"/>
                <a:gd name="adj3" fmla="val 19125"/>
                <a:gd name="adj4" fmla="val 82218"/>
              </a:avLst>
            </a:prstGeom>
            <a:gradFill rotWithShape="1">
              <a:gsLst>
                <a:gs pos="0">
                  <a:srgbClr val="DDDDDD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F086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/>
            <a:lstStyle>
              <a:lvl1pPr>
                <a:spcBef>
                  <a:spcPct val="20000"/>
                </a:spcBef>
                <a:buClr>
                  <a:schemeClr val="accent2"/>
                </a:buClr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</a:pPr>
              <a:endParaRPr lang="en-US" altLang="hu-HU" sz="1400">
                <a:solidFill>
                  <a:srgbClr val="FFFFFF"/>
                </a:solidFill>
              </a:endParaRPr>
            </a:p>
            <a:p>
              <a:pPr algn="ctr">
                <a:spcBef>
                  <a:spcPct val="0"/>
                </a:spcBef>
                <a:buClrTx/>
              </a:pPr>
              <a:endParaRPr lang="en-US" altLang="hu-HU" sz="1400">
                <a:solidFill>
                  <a:srgbClr val="FFFFFF"/>
                </a:solidFill>
              </a:endParaRPr>
            </a:p>
            <a:p>
              <a:pPr algn="ctr">
                <a:spcBef>
                  <a:spcPct val="0"/>
                </a:spcBef>
                <a:buClrTx/>
              </a:pPr>
              <a:r>
                <a:rPr lang="en-US" altLang="hu-HU" sz="1200" b="1">
                  <a:solidFill>
                    <a:srgbClr val="0000FF"/>
                  </a:solidFill>
                </a:rPr>
                <a:t>Automat</a:t>
              </a:r>
              <a:r>
                <a:rPr lang="hu-HU" altLang="hu-HU" sz="1200" b="1">
                  <a:solidFill>
                    <a:srgbClr val="0000FF"/>
                  </a:solidFill>
                </a:rPr>
                <a:t>izált</a:t>
              </a:r>
              <a:r>
                <a:rPr lang="en-US" altLang="hu-HU" sz="1200" b="1">
                  <a:solidFill>
                    <a:srgbClr val="0000FF"/>
                  </a:solidFill>
                </a:rPr>
                <a:t> </a:t>
              </a:r>
              <a:endParaRPr lang="hu-HU" altLang="hu-HU" sz="1200" b="1">
                <a:solidFill>
                  <a:srgbClr val="0000FF"/>
                </a:solidFill>
              </a:endParaRPr>
            </a:p>
            <a:p>
              <a:pPr algn="ctr">
                <a:spcBef>
                  <a:spcPct val="0"/>
                </a:spcBef>
                <a:buClrTx/>
              </a:pPr>
              <a:r>
                <a:rPr lang="hu-HU" altLang="hu-HU" sz="1200" b="1">
                  <a:solidFill>
                    <a:srgbClr val="0000FF"/>
                  </a:solidFill>
                </a:rPr>
                <a:t>igénylés </a:t>
              </a:r>
              <a:endParaRPr lang="en-US" altLang="hu-HU" sz="1200" b="1">
                <a:solidFill>
                  <a:srgbClr val="0000FF"/>
                </a:solidFill>
              </a:endParaRPr>
            </a:p>
            <a:p>
              <a:pPr algn="ctr">
                <a:spcBef>
                  <a:spcPct val="0"/>
                </a:spcBef>
                <a:buClrTx/>
              </a:pPr>
              <a:r>
                <a:rPr lang="hu-HU" altLang="hu-HU" sz="1200" b="1">
                  <a:solidFill>
                    <a:srgbClr val="0000FF"/>
                  </a:solidFill>
                </a:rPr>
                <a:t>véleményezési </a:t>
              </a:r>
              <a:endParaRPr lang="en-US" altLang="hu-HU" sz="1200" b="1">
                <a:solidFill>
                  <a:srgbClr val="0000FF"/>
                </a:solidFill>
              </a:endParaRPr>
            </a:p>
            <a:p>
              <a:pPr algn="ctr">
                <a:spcBef>
                  <a:spcPct val="0"/>
                </a:spcBef>
                <a:buClrTx/>
              </a:pPr>
              <a:r>
                <a:rPr lang="hu-HU" altLang="hu-HU" sz="1200" b="1">
                  <a:solidFill>
                    <a:srgbClr val="0000FF"/>
                  </a:solidFill>
                </a:rPr>
                <a:t>és jóváhagyási</a:t>
              </a:r>
              <a:r>
                <a:rPr lang="en-US" altLang="hu-HU" sz="1200" b="1">
                  <a:solidFill>
                    <a:srgbClr val="0000FF"/>
                  </a:solidFill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hu-HU" altLang="hu-HU" sz="1200" b="1">
                  <a:solidFill>
                    <a:srgbClr val="0000FF"/>
                  </a:solidFill>
                </a:rPr>
                <a:t>folyamat</a:t>
              </a:r>
              <a:r>
                <a:rPr lang="hu-HU" altLang="hu-HU" sz="1200"/>
                <a:t>.</a:t>
              </a:r>
              <a:endParaRPr lang="en-US" altLang="hu-HU" sz="1200"/>
            </a:p>
            <a:p>
              <a:pPr algn="ctr">
                <a:spcBef>
                  <a:spcPct val="0"/>
                </a:spcBef>
                <a:buClrTx/>
              </a:pPr>
              <a:endParaRPr lang="en-US" altLang="hu-HU" sz="1200" b="1"/>
            </a:p>
          </p:txBody>
        </p:sp>
        <p:sp>
          <p:nvSpPr>
            <p:cNvPr id="44" name="Up Arrow Callout 57"/>
            <p:cNvSpPr>
              <a:spLocks noChangeArrowheads="1"/>
            </p:cNvSpPr>
            <p:nvPr/>
          </p:nvSpPr>
          <p:spPr bwMode="auto">
            <a:xfrm>
              <a:off x="1170" y="2034"/>
              <a:ext cx="810" cy="1530"/>
            </a:xfrm>
            <a:prstGeom prst="upArrowCallout">
              <a:avLst>
                <a:gd name="adj1" fmla="val 17944"/>
                <a:gd name="adj2" fmla="val 16185"/>
                <a:gd name="adj3" fmla="val 19125"/>
                <a:gd name="adj4" fmla="val 82218"/>
              </a:avLst>
            </a:prstGeom>
            <a:gradFill rotWithShape="1">
              <a:gsLst>
                <a:gs pos="0">
                  <a:srgbClr val="DDDDDD"/>
                </a:gs>
                <a:gs pos="100000">
                  <a:schemeClr val="bg2"/>
                </a:gs>
              </a:gsLst>
              <a:lin ang="5400000" scaled="1"/>
            </a:gradFill>
            <a:ln w="9525" algn="ctr">
              <a:solidFill>
                <a:srgbClr val="F08600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90000" tIns="46800" rIns="90000" bIns="46800"/>
            <a:lstStyle>
              <a:lvl1pPr>
                <a:spcBef>
                  <a:spcPct val="20000"/>
                </a:spcBef>
                <a:buClr>
                  <a:schemeClr val="accent2"/>
                </a:buClr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</a:pPr>
              <a:endParaRPr lang="hu-HU" altLang="hu-HU" sz="1200" b="1">
                <a:solidFill>
                  <a:srgbClr val="0000FF"/>
                </a:solidFill>
              </a:endParaRPr>
            </a:p>
            <a:p>
              <a:pPr algn="ctr">
                <a:spcBef>
                  <a:spcPct val="0"/>
                </a:spcBef>
                <a:buClrTx/>
              </a:pPr>
              <a:r>
                <a:rPr lang="hu-HU" altLang="hu-HU" sz="1200" b="1">
                  <a:solidFill>
                    <a:srgbClr val="0000FF"/>
                  </a:solidFill>
                </a:rPr>
                <a:t>Előre 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hu-HU" altLang="hu-HU" sz="1200" b="1">
                  <a:solidFill>
                    <a:srgbClr val="0000FF"/>
                  </a:solidFill>
                </a:rPr>
                <a:t>meghatározott 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hu-HU" altLang="hu-HU" sz="1200" b="1">
                  <a:solidFill>
                    <a:srgbClr val="0000FF"/>
                  </a:solidFill>
                </a:rPr>
                <a:t>kontírozás, mely 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hu-HU" altLang="hu-HU" sz="1200" b="1">
                  <a:solidFill>
                    <a:srgbClr val="0000FF"/>
                  </a:solidFill>
                </a:rPr>
                <a:t>lehetőséget 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hu-HU" altLang="hu-HU" sz="1200" b="1">
                  <a:solidFill>
                    <a:srgbClr val="0000FF"/>
                  </a:solidFill>
                </a:rPr>
                <a:t>nyújt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hu-HU" altLang="hu-HU" sz="1200" b="1">
                  <a:solidFill>
                    <a:srgbClr val="0000FF"/>
                  </a:solidFill>
                </a:rPr>
                <a:t>kiegészítésekre 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hu-HU" altLang="hu-HU" sz="1200" b="1">
                  <a:solidFill>
                    <a:srgbClr val="0000FF"/>
                  </a:solidFill>
                </a:rPr>
                <a:t>a jóváhagyási 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hu-HU" altLang="hu-HU" sz="1200" b="1">
                  <a:solidFill>
                    <a:srgbClr val="0000FF"/>
                  </a:solidFill>
                </a:rPr>
                <a:t>folyamat során.</a:t>
              </a:r>
              <a:endParaRPr lang="en-US" altLang="hu-HU" sz="1200" b="1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55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6EBB845-CBE4-E2FF-E7D4-C070D4CCAC40}"/>
              </a:ext>
            </a:extLst>
          </p:cNvPr>
          <p:cNvSpPr/>
          <p:nvPr/>
        </p:nvSpPr>
        <p:spPr>
          <a:xfrm>
            <a:off x="210945" y="243585"/>
            <a:ext cx="6399980" cy="870484"/>
          </a:xfrm>
          <a:prstGeom prst="roundRect">
            <a:avLst/>
          </a:prstGeom>
          <a:solidFill>
            <a:srgbClr val="1B44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3">
            <a:extLst>
              <a:ext uri="{FF2B5EF4-FFF2-40B4-BE49-F238E27FC236}">
                <a16:creationId xmlns:a16="http://schemas.microsoft.com/office/drawing/2014/main" id="{DFF77178-589D-9713-2B8E-CC05A4411BD6}"/>
              </a:ext>
            </a:extLst>
          </p:cNvPr>
          <p:cNvSpPr txBox="1"/>
          <p:nvPr/>
        </p:nvSpPr>
        <p:spPr>
          <a:xfrm>
            <a:off x="0" y="6336705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>
                <a:solidFill>
                  <a:srgbClr val="003D7C"/>
                </a:solidFill>
              </a:rPr>
              <a:t>MÁV-csoport Beszerzési és számlafogadási rendszere</a:t>
            </a:r>
            <a:endParaRPr lang="hu-HU" sz="1200" dirty="0">
              <a:solidFill>
                <a:srgbClr val="003D7C"/>
              </a:solidFill>
            </a:endParaRPr>
          </a:p>
        </p:txBody>
      </p:sp>
      <p:sp>
        <p:nvSpPr>
          <p:cNvPr id="3" name="Szövegdoboz 10">
            <a:extLst>
              <a:ext uri="{FF2B5EF4-FFF2-40B4-BE49-F238E27FC236}">
                <a16:creationId xmlns:a16="http://schemas.microsoft.com/office/drawing/2014/main" id="{337FCAA7-9044-B0F8-6D14-6F48E7B867DC}"/>
              </a:ext>
            </a:extLst>
          </p:cNvPr>
          <p:cNvSpPr txBox="1"/>
          <p:nvPr/>
        </p:nvSpPr>
        <p:spPr>
          <a:xfrm>
            <a:off x="207285" y="423210"/>
            <a:ext cx="623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hu-HU" sz="2400" b="1" dirty="0">
                <a:solidFill>
                  <a:schemeClr val="bg1"/>
                </a:solidFill>
              </a:rPr>
              <a:t>Folyamatok elektronizálása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673E0AF2-D105-D634-2DAD-39211E46A248}"/>
              </a:ext>
            </a:extLst>
          </p:cNvPr>
          <p:cNvSpPr txBox="1"/>
          <p:nvPr/>
        </p:nvSpPr>
        <p:spPr>
          <a:xfrm>
            <a:off x="9978013" y="6336705"/>
            <a:ext cx="600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rgbClr val="002060"/>
                </a:solidFill>
              </a:rPr>
              <a:t>4</a:t>
            </a:r>
            <a:r>
              <a:rPr lang="hu-HU" sz="1600" dirty="0" smtClean="0">
                <a:solidFill>
                  <a:srgbClr val="002060"/>
                </a:solidFill>
              </a:rPr>
              <a:t>/7</a:t>
            </a:r>
            <a:endParaRPr lang="hu-HU" sz="1600" dirty="0">
              <a:solidFill>
                <a:srgbClr val="002060"/>
              </a:solidFill>
            </a:endParaRPr>
          </a:p>
        </p:txBody>
      </p:sp>
      <p:grpSp>
        <p:nvGrpSpPr>
          <p:cNvPr id="58" name="Group 151"/>
          <p:cNvGrpSpPr>
            <a:grpSpLocks/>
          </p:cNvGrpSpPr>
          <p:nvPr/>
        </p:nvGrpSpPr>
        <p:grpSpPr bwMode="auto">
          <a:xfrm>
            <a:off x="1631633" y="1287145"/>
            <a:ext cx="8064500" cy="4248150"/>
            <a:chOff x="567" y="890"/>
            <a:chExt cx="5080" cy="2676"/>
          </a:xfrm>
        </p:grpSpPr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567" y="890"/>
              <a:ext cx="4194" cy="3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</a:pPr>
              <a:r>
                <a:rPr lang="hu-HU" altLang="hu-HU" sz="2400" dirty="0">
                  <a:solidFill>
                    <a:schemeClr val="tx1"/>
                  </a:solidFill>
                </a:rPr>
                <a:t>Folyamatok elektronizálása</a:t>
              </a:r>
            </a:p>
          </p:txBody>
        </p:sp>
        <p:sp>
          <p:nvSpPr>
            <p:cNvPr id="60" name="Text Box 16"/>
            <p:cNvSpPr txBox="1">
              <a:spLocks noChangeArrowheads="1"/>
            </p:cNvSpPr>
            <p:nvPr/>
          </p:nvSpPr>
          <p:spPr bwMode="auto">
            <a:xfrm>
              <a:off x="4513" y="2341"/>
              <a:ext cx="1020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</a:pPr>
              <a:r>
                <a:rPr lang="hu-HU" altLang="hu-HU" sz="1200">
                  <a:solidFill>
                    <a:srgbClr val="5B5B5B"/>
                  </a:solidFill>
                </a:rPr>
                <a:t>A számla egyezik</a:t>
              </a:r>
              <a:endParaRPr lang="fi-FI" altLang="hu-HU" sz="1200">
                <a:solidFill>
                  <a:srgbClr val="5B5B5B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</a:pPr>
              <a:r>
                <a:rPr lang="hu-HU" altLang="hu-HU" sz="1200">
                  <a:solidFill>
                    <a:srgbClr val="5B5B5B"/>
                  </a:solidFill>
                </a:rPr>
                <a:t>a jóváhagyott</a:t>
              </a:r>
              <a:r>
                <a:rPr lang="fi-FI" altLang="hu-HU" sz="1200">
                  <a:solidFill>
                    <a:srgbClr val="5B5B5B"/>
                  </a:solidFill>
                </a:rPr>
                <a:t> </a:t>
              </a:r>
            </a:p>
            <a:p>
              <a:pPr eaLnBrk="1" hangingPunct="1">
                <a:spcBef>
                  <a:spcPct val="0"/>
                </a:spcBef>
                <a:buClrTx/>
              </a:pPr>
              <a:r>
                <a:rPr lang="hu-HU" altLang="hu-HU" sz="1200">
                  <a:solidFill>
                    <a:srgbClr val="5B5B5B"/>
                  </a:solidFill>
                </a:rPr>
                <a:t>beszerzési</a:t>
              </a:r>
            </a:p>
            <a:p>
              <a:pPr eaLnBrk="1" hangingPunct="1">
                <a:spcBef>
                  <a:spcPct val="0"/>
                </a:spcBef>
                <a:buClrTx/>
              </a:pPr>
              <a:r>
                <a:rPr lang="hu-HU" altLang="hu-HU" sz="1200">
                  <a:solidFill>
                    <a:srgbClr val="5B5B5B"/>
                  </a:solidFill>
                </a:rPr>
                <a:t>megrendeléssel</a:t>
              </a:r>
              <a:r>
                <a:rPr lang="fi-FI" altLang="hu-HU" sz="1200">
                  <a:solidFill>
                    <a:srgbClr val="5B5B5B"/>
                  </a:solidFill>
                </a:rPr>
                <a:t> (PO)</a:t>
              </a:r>
            </a:p>
          </p:txBody>
        </p:sp>
        <p:cxnSp>
          <p:nvCxnSpPr>
            <p:cNvPr id="61" name="Straight Arrow Connector 48"/>
            <p:cNvCxnSpPr>
              <a:cxnSpLocks noChangeShapeType="1"/>
            </p:cNvCxnSpPr>
            <p:nvPr/>
          </p:nvCxnSpPr>
          <p:spPr bwMode="auto">
            <a:xfrm rot="10800000">
              <a:off x="1280" y="1709"/>
              <a:ext cx="218" cy="1"/>
            </a:xfrm>
            <a:prstGeom prst="straightConnector1">
              <a:avLst/>
            </a:prstGeom>
            <a:noFill/>
            <a:ln w="57150" algn="ctr">
              <a:solidFill>
                <a:srgbClr val="E89E47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Straight Arrow Connector 53"/>
            <p:cNvCxnSpPr>
              <a:cxnSpLocks noChangeShapeType="1"/>
            </p:cNvCxnSpPr>
            <p:nvPr/>
          </p:nvCxnSpPr>
          <p:spPr bwMode="auto">
            <a:xfrm rot="10800000">
              <a:off x="2985" y="1709"/>
              <a:ext cx="218" cy="1"/>
            </a:xfrm>
            <a:prstGeom prst="straightConnector1">
              <a:avLst/>
            </a:prstGeom>
            <a:noFill/>
            <a:ln w="57150" algn="ctr">
              <a:solidFill>
                <a:srgbClr val="E89E47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Straight Arrow Connector 54"/>
            <p:cNvCxnSpPr>
              <a:cxnSpLocks noChangeShapeType="1"/>
            </p:cNvCxnSpPr>
            <p:nvPr/>
          </p:nvCxnSpPr>
          <p:spPr bwMode="auto">
            <a:xfrm rot="10800000">
              <a:off x="3840" y="1709"/>
              <a:ext cx="218" cy="1"/>
            </a:xfrm>
            <a:prstGeom prst="straightConnector1">
              <a:avLst/>
            </a:prstGeom>
            <a:noFill/>
            <a:ln w="57150" algn="ctr">
              <a:solidFill>
                <a:srgbClr val="E89E47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Straight Arrow Connector 55"/>
            <p:cNvCxnSpPr>
              <a:cxnSpLocks noChangeShapeType="1"/>
            </p:cNvCxnSpPr>
            <p:nvPr/>
          </p:nvCxnSpPr>
          <p:spPr bwMode="auto">
            <a:xfrm rot="10800000">
              <a:off x="4669" y="1709"/>
              <a:ext cx="218" cy="1"/>
            </a:xfrm>
            <a:prstGeom prst="straightConnector1">
              <a:avLst/>
            </a:prstGeom>
            <a:noFill/>
            <a:ln w="57150" algn="ctr">
              <a:solidFill>
                <a:srgbClr val="4799B5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Straight Arrow Connector 56"/>
            <p:cNvCxnSpPr>
              <a:cxnSpLocks noChangeShapeType="1"/>
            </p:cNvCxnSpPr>
            <p:nvPr/>
          </p:nvCxnSpPr>
          <p:spPr bwMode="auto">
            <a:xfrm rot="5400000" flipH="1" flipV="1">
              <a:off x="5041" y="2294"/>
              <a:ext cx="217" cy="1"/>
            </a:xfrm>
            <a:prstGeom prst="straightConnector1">
              <a:avLst/>
            </a:prstGeom>
            <a:noFill/>
            <a:ln w="57150" algn="ctr">
              <a:solidFill>
                <a:srgbClr val="4799B5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Straight Arrow Connector 58"/>
            <p:cNvCxnSpPr>
              <a:cxnSpLocks noChangeShapeType="1"/>
            </p:cNvCxnSpPr>
            <p:nvPr/>
          </p:nvCxnSpPr>
          <p:spPr bwMode="auto">
            <a:xfrm>
              <a:off x="1338" y="2432"/>
              <a:ext cx="3084" cy="0"/>
            </a:xfrm>
            <a:prstGeom prst="straightConnector1">
              <a:avLst/>
            </a:prstGeom>
            <a:noFill/>
            <a:ln w="57150" algn="ctr">
              <a:solidFill>
                <a:srgbClr val="4799B5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Straight Arrow Connector 62"/>
            <p:cNvCxnSpPr>
              <a:cxnSpLocks noChangeShapeType="1"/>
            </p:cNvCxnSpPr>
            <p:nvPr/>
          </p:nvCxnSpPr>
          <p:spPr bwMode="auto">
            <a:xfrm>
              <a:off x="2381" y="3022"/>
              <a:ext cx="2051" cy="1"/>
            </a:xfrm>
            <a:prstGeom prst="straightConnector1">
              <a:avLst/>
            </a:prstGeom>
            <a:noFill/>
            <a:ln w="57150" algn="ctr">
              <a:solidFill>
                <a:srgbClr val="4799B5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8" name="Rounded Rectangle 49"/>
            <p:cNvSpPr>
              <a:spLocks noChangeArrowheads="1"/>
            </p:cNvSpPr>
            <p:nvPr/>
          </p:nvSpPr>
          <p:spPr bwMode="auto">
            <a:xfrm>
              <a:off x="2699" y="2341"/>
              <a:ext cx="1615" cy="21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</a:pPr>
              <a:r>
                <a:rPr lang="hu-HU" altLang="hu-HU" sz="1600">
                  <a:solidFill>
                    <a:schemeClr val="bg1"/>
                  </a:solidFill>
                </a:rPr>
                <a:t>Automatizálás</a:t>
              </a:r>
              <a:endParaRPr lang="fi-FI" altLang="hu-HU" sz="1600">
                <a:solidFill>
                  <a:schemeClr val="bg1"/>
                </a:solidFill>
              </a:endParaRPr>
            </a:p>
          </p:txBody>
        </p:sp>
        <p:sp>
          <p:nvSpPr>
            <p:cNvPr id="69" name="Rounded Rectangle 65"/>
            <p:cNvSpPr>
              <a:spLocks noChangeArrowheads="1"/>
            </p:cNvSpPr>
            <p:nvPr/>
          </p:nvSpPr>
          <p:spPr bwMode="auto">
            <a:xfrm>
              <a:off x="2699" y="2931"/>
              <a:ext cx="1615" cy="21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</a:pPr>
              <a:r>
                <a:rPr lang="hu-HU" altLang="hu-HU" sz="1600">
                  <a:solidFill>
                    <a:schemeClr val="bg1"/>
                  </a:solidFill>
                </a:rPr>
                <a:t>Jóváhagyási</a:t>
              </a:r>
              <a:r>
                <a:rPr lang="en-US" altLang="hu-HU" sz="1600">
                  <a:solidFill>
                    <a:schemeClr val="bg1"/>
                  </a:solidFill>
                </a:rPr>
                <a:t> </a:t>
              </a:r>
              <a:r>
                <a:rPr lang="hu-HU" altLang="hu-HU" sz="1600">
                  <a:solidFill>
                    <a:schemeClr val="bg1"/>
                  </a:solidFill>
                </a:rPr>
                <a:t>folyamat</a:t>
              </a:r>
              <a:endParaRPr lang="fi-FI" altLang="hu-HU" sz="1600">
                <a:solidFill>
                  <a:schemeClr val="bg1"/>
                </a:solidFill>
              </a:endParaRPr>
            </a:p>
          </p:txBody>
        </p:sp>
        <p:cxnSp>
          <p:nvCxnSpPr>
            <p:cNvPr id="70" name="Straight Arrow Connector 67"/>
            <p:cNvCxnSpPr>
              <a:cxnSpLocks noChangeShapeType="1"/>
            </p:cNvCxnSpPr>
            <p:nvPr/>
          </p:nvCxnSpPr>
          <p:spPr bwMode="auto">
            <a:xfrm>
              <a:off x="1338" y="2976"/>
              <a:ext cx="306" cy="1"/>
            </a:xfrm>
            <a:prstGeom prst="straightConnector1">
              <a:avLst/>
            </a:prstGeom>
            <a:noFill/>
            <a:ln w="57150" algn="ctr">
              <a:solidFill>
                <a:srgbClr val="4799B5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71" name="Picture 71" descr="basware_requisition_creation_rgb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" y="1434"/>
              <a:ext cx="575" cy="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72" descr="basware_requisition_approval_rgb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" y="1434"/>
              <a:ext cx="575" cy="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73" descr="basware_order_rgb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1434"/>
              <a:ext cx="522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74" descr="basware_goods_receipt_rgb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" y="1434"/>
              <a:ext cx="522" cy="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75" descr="basware_invoice_arrival_rgb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1434"/>
              <a:ext cx="52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76" descr="basware_matching_rgb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" y="1434"/>
              <a:ext cx="522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Picture 77" descr="basware_transfer_for_payment_rgb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341"/>
              <a:ext cx="522" cy="1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Picture 78" descr="basware_invoice_approval_rgb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2614"/>
              <a:ext cx="521" cy="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Rectangle 27"/>
            <p:cNvSpPr>
              <a:spLocks noChangeArrowheads="1"/>
            </p:cNvSpPr>
            <p:nvPr/>
          </p:nvSpPr>
          <p:spPr bwMode="auto">
            <a:xfrm>
              <a:off x="612" y="3067"/>
              <a:ext cx="68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</a:pPr>
              <a:r>
                <a:rPr lang="hu-HU" altLang="hu-HU" sz="1200" b="1">
                  <a:solidFill>
                    <a:srgbClr val="0070C0"/>
                  </a:solidFill>
                </a:rPr>
                <a:t>Kifizetés</a:t>
              </a:r>
            </a:p>
          </p:txBody>
        </p:sp>
        <p:sp>
          <p:nvSpPr>
            <p:cNvPr id="80" name="Rectangle 28"/>
            <p:cNvSpPr>
              <a:spLocks noChangeArrowheads="1"/>
            </p:cNvSpPr>
            <p:nvPr/>
          </p:nvSpPr>
          <p:spPr bwMode="auto">
            <a:xfrm>
              <a:off x="1701" y="3158"/>
              <a:ext cx="741" cy="3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</a:pPr>
              <a:r>
                <a:rPr lang="hu-HU" altLang="hu-HU" sz="1200" b="1">
                  <a:solidFill>
                    <a:srgbClr val="0070C0"/>
                  </a:solidFill>
                </a:rPr>
                <a:t>Számla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hu-HU" altLang="hu-HU" sz="1200" b="1">
                  <a:solidFill>
                    <a:srgbClr val="0070C0"/>
                  </a:solidFill>
                </a:rPr>
                <a:t>jóváhagyás</a:t>
              </a:r>
            </a:p>
          </p:txBody>
        </p:sp>
        <p:sp>
          <p:nvSpPr>
            <p:cNvPr id="81" name="Rectangle 25"/>
            <p:cNvSpPr>
              <a:spLocks noChangeArrowheads="1"/>
            </p:cNvSpPr>
            <p:nvPr/>
          </p:nvSpPr>
          <p:spPr bwMode="auto">
            <a:xfrm>
              <a:off x="654" y="1970"/>
              <a:ext cx="4993" cy="2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lang="hu-HU" altLang="hu-HU" sz="1200" b="1" dirty="0">
                  <a:solidFill>
                    <a:srgbClr val="FFC000"/>
                  </a:solidFill>
                </a:rPr>
                <a:t>Igény                      </a:t>
              </a:r>
              <a:r>
                <a:rPr lang="hu-HU" altLang="hu-HU" sz="1200" b="1" dirty="0" err="1">
                  <a:solidFill>
                    <a:srgbClr val="FFC000"/>
                  </a:solidFill>
                </a:rPr>
                <a:t>Igény</a:t>
              </a:r>
              <a:r>
                <a:rPr lang="hu-HU" altLang="hu-HU" sz="1200" b="1" dirty="0">
                  <a:solidFill>
                    <a:srgbClr val="FFC000"/>
                  </a:solidFill>
                </a:rPr>
                <a:t>	                    Megrendelés           Teljesítés	</a:t>
              </a:r>
              <a:r>
                <a:rPr lang="hu-HU" altLang="hu-HU" sz="1200" b="1" dirty="0">
                  <a:solidFill>
                    <a:srgbClr val="0070C0"/>
                  </a:solidFill>
                </a:rPr>
                <a:t>Számla 	         Egyeztetés</a:t>
              </a:r>
            </a:p>
            <a:p>
              <a:pPr>
                <a:spcBef>
                  <a:spcPct val="0"/>
                </a:spcBef>
                <a:buClrTx/>
              </a:pPr>
              <a:r>
                <a:rPr lang="hu-HU" altLang="hu-HU" sz="1200" b="1" dirty="0">
                  <a:solidFill>
                    <a:srgbClr val="FFC000"/>
                  </a:solidFill>
                </a:rPr>
                <a:t>Létrehozás            Jóváhagyás		           Igazolás	</a:t>
              </a:r>
              <a:r>
                <a:rPr lang="hu-HU" altLang="hu-HU" sz="1200" b="1" dirty="0">
                  <a:solidFill>
                    <a:srgbClr val="0070C0"/>
                  </a:solidFill>
                </a:rPr>
                <a:t>Beérkezés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5925030"/>
      </p:ext>
    </p:extLst>
  </p:cSld>
  <p:clrMapOvr>
    <a:masterClrMapping/>
  </p:clrMapOvr>
</p:sld>
</file>

<file path=ppt/theme/theme1.xml><?xml version="1.0" encoding="utf-8"?>
<a:theme xmlns:a="http://schemas.openxmlformats.org/drawingml/2006/main" name="MÁV-VOLÁN CSOPORT">
  <a:themeElements>
    <a:clrScheme name="MÁV-VOLÁN csoport">
      <a:dk1>
        <a:srgbClr val="FFFFFF"/>
      </a:dk1>
      <a:lt1>
        <a:srgbClr val="FFFFFF"/>
      </a:lt1>
      <a:dk2>
        <a:srgbClr val="023160"/>
      </a:dk2>
      <a:lt2>
        <a:srgbClr val="F6CD00"/>
      </a:lt2>
      <a:accent1>
        <a:srgbClr val="4E8AC9"/>
      </a:accent1>
      <a:accent2>
        <a:srgbClr val="ED7D31"/>
      </a:accent2>
      <a:accent3>
        <a:srgbClr val="A5A5A5"/>
      </a:accent3>
      <a:accent4>
        <a:srgbClr val="FFC000"/>
      </a:accent4>
      <a:accent5>
        <a:srgbClr val="00B050"/>
      </a:accent5>
      <a:accent6>
        <a:srgbClr val="003D7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2789</TotalTime>
  <Words>201</Words>
  <Application>Microsoft Office PowerPoint</Application>
  <PresentationFormat>Szélesvásznú</PresentationFormat>
  <Paragraphs>118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MÁV-VOLÁN CSOPORT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MAV Zrt.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Miklós Zsófia</dc:creator>
  <cp:lastModifiedBy>Hosszú Zsolt</cp:lastModifiedBy>
  <cp:revision>173</cp:revision>
  <dcterms:created xsi:type="dcterms:W3CDTF">2022-12-01T09:03:47Z</dcterms:created>
  <dcterms:modified xsi:type="dcterms:W3CDTF">2026-02-26T08:38:37Z</dcterms:modified>
</cp:coreProperties>
</file>